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35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5" r:id="rId10"/>
    <p:sldId id="284" r:id="rId11"/>
    <p:sldId id="290" r:id="rId12"/>
    <p:sldId id="289" r:id="rId13"/>
    <p:sldId id="288" r:id="rId14"/>
    <p:sldId id="462" r:id="rId15"/>
    <p:sldId id="463" r:id="rId16"/>
    <p:sldId id="464" r:id="rId17"/>
    <p:sldId id="465" r:id="rId18"/>
    <p:sldId id="466" r:id="rId19"/>
    <p:sldId id="468" r:id="rId20"/>
    <p:sldId id="286" r:id="rId21"/>
    <p:sldId id="287" r:id="rId22"/>
    <p:sldId id="460" r:id="rId23"/>
    <p:sldId id="46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F9E710C-71C0-4A32-A82A-9E7BE2682085}">
          <p14:sldIdLst>
            <p14:sldId id="335"/>
            <p14:sldId id="276"/>
            <p14:sldId id="277"/>
            <p14:sldId id="278"/>
            <p14:sldId id="279"/>
            <p14:sldId id="280"/>
            <p14:sldId id="281"/>
            <p14:sldId id="282"/>
            <p14:sldId id="285"/>
            <p14:sldId id="284"/>
            <p14:sldId id="290"/>
            <p14:sldId id="289"/>
            <p14:sldId id="288"/>
            <p14:sldId id="462"/>
            <p14:sldId id="463"/>
            <p14:sldId id="464"/>
            <p14:sldId id="465"/>
            <p14:sldId id="466"/>
            <p14:sldId id="468"/>
          </p14:sldIdLst>
        </p14:section>
        <p14:section name="Untitled Section" id="{31887CB7-5A1D-49A3-ABB1-5BAE00ED879B}">
          <p14:sldIdLst>
            <p14:sldId id="286"/>
            <p14:sldId id="287"/>
            <p14:sldId id="460"/>
            <p14:sldId id="46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1A25"/>
    <a:srgbClr val="3A3A3A"/>
    <a:srgbClr val="45A2DE"/>
    <a:srgbClr val="EBA712"/>
    <a:srgbClr val="6ABFCB"/>
    <a:srgbClr val="F07400"/>
    <a:srgbClr val="255D72"/>
    <a:srgbClr val="BD0012"/>
    <a:srgbClr val="5E4693"/>
    <a:srgbClr val="60A5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045" autoAdjust="0"/>
    <p:restoredTop sz="94660"/>
  </p:normalViewPr>
  <p:slideViewPr>
    <p:cSldViewPr snapToGrid="0">
      <p:cViewPr varScale="1">
        <p:scale>
          <a:sx n="74" d="100"/>
          <a:sy n="74" d="100"/>
        </p:scale>
        <p:origin x="782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CF34FC-7E1B-447D-A940-3CDB7E925812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0ABA8-EC5B-4AE9-BBA4-6C769A2C5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77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0CA95-6C9B-4464-8153-43156D717B82}" type="slidenum">
              <a:rPr lang="en-US" altLang="en-US" smtClean="0"/>
              <a:pPr/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80474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1AF2EB-D771-41D4-58F2-A5C8666CB7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A75092-37B8-1180-38F5-557FB52E59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00F276-B20C-81F0-837D-2617457847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CCDF5A-ABDC-AC71-9AFE-751A9EC45B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0CA95-6C9B-4464-8153-43156D717B82}" type="slidenum">
              <a:rPr lang="en-US" altLang="en-US" smtClean="0"/>
              <a:pPr/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29899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70ADD0F-FDF6-4C30-FFEB-6DF8CD4E7EE1}"/>
              </a:ext>
            </a:extLst>
          </p:cNvPr>
          <p:cNvSpPr txBox="1"/>
          <p:nvPr userDrawn="1"/>
        </p:nvSpPr>
        <p:spPr>
          <a:xfrm>
            <a:off x="676275" y="155575"/>
            <a:ext cx="8820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CC4F68D-DA45-F06D-DDDD-6A92C3D31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5" y="107952"/>
            <a:ext cx="8067675" cy="62547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793754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403D9CC-6223-3817-3E8D-341057B992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34800" y="6356350"/>
            <a:ext cx="590550" cy="3651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fld id="{5AF06260-B9D4-4115-94D9-3E9F7689D3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24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D092875-F1BE-032E-B7EC-04C146858A74}"/>
              </a:ext>
            </a:extLst>
          </p:cNvPr>
          <p:cNvSpPr/>
          <p:nvPr userDrawn="1"/>
        </p:nvSpPr>
        <p:spPr>
          <a:xfrm>
            <a:off x="0" y="0"/>
            <a:ext cx="12192000" cy="85039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0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2B2E44-CA59-FC43-3D2A-696B955D9E4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8784" y="5916994"/>
            <a:ext cx="1647931" cy="941006"/>
          </a:xfrm>
          <a:prstGeom prst="rect">
            <a:avLst/>
          </a:prstGeom>
        </p:spPr>
      </p:pic>
      <p:pic>
        <p:nvPicPr>
          <p:cNvPr id="3" name="Picture 2" descr="A map of the state of pennsylvania&#10;&#10;AI-generated content may be incorrect.">
            <a:extLst>
              <a:ext uri="{FF2B5EF4-FFF2-40B4-BE49-F238E27FC236}">
                <a16:creationId xmlns:a16="http://schemas.microsoft.com/office/drawing/2014/main" id="{CA607E12-B073-8741-6298-9E3D4C77A3F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367" y="40767"/>
            <a:ext cx="2440724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516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slow">
    <p:fade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daveharadon@gmail.com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my.rotary.org/en/knowledge-and-resources/resources-and-reference" TargetMode="External"/><Relationship Id="rId7" Type="http://schemas.openxmlformats.org/officeDocument/2006/relationships/hyperlink" Target="https://rotaryleadershipinstitute.org/" TargetMode="External"/><Relationship Id="rId2" Type="http://schemas.openxmlformats.org/officeDocument/2006/relationships/hyperlink" Target="https://my.rotary.org/en/learning-reference/learn-topic/membership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8B500-CE85-8476-DB3E-1403159E7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Welcome…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4B72D0-3AD9-A3BD-C773-8EE44620CE74}"/>
              </a:ext>
            </a:extLst>
          </p:cNvPr>
          <p:cNvSpPr txBox="1"/>
          <p:nvPr/>
        </p:nvSpPr>
        <p:spPr>
          <a:xfrm>
            <a:off x="2660073" y="237951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`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2BE51E-E327-E989-2907-E104E97922BE}"/>
              </a:ext>
            </a:extLst>
          </p:cNvPr>
          <p:cNvSpPr txBox="1"/>
          <p:nvPr/>
        </p:nvSpPr>
        <p:spPr>
          <a:xfrm>
            <a:off x="2895583" y="1818224"/>
            <a:ext cx="60843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rgbClr val="0070C0"/>
                </a:solidFill>
              </a:rPr>
              <a:t>Rotary Club “Assessment”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06D016-203F-767A-5B77-7298052C4DCB}"/>
              </a:ext>
            </a:extLst>
          </p:cNvPr>
          <p:cNvSpPr txBox="1"/>
          <p:nvPr/>
        </p:nvSpPr>
        <p:spPr>
          <a:xfrm>
            <a:off x="5589883" y="4657167"/>
            <a:ext cx="41459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Dave Haradon</a:t>
            </a:r>
          </a:p>
          <a:p>
            <a:r>
              <a:rPr lang="en-US" dirty="0"/>
              <a:t>Longwood Rotary Club</a:t>
            </a:r>
          </a:p>
          <a:p>
            <a:r>
              <a:rPr lang="en-US" dirty="0"/>
              <a:t>Kennett Square, PA</a:t>
            </a:r>
          </a:p>
          <a:p>
            <a:r>
              <a:rPr lang="en-US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Past District 7450 Governor (2016-17)</a:t>
            </a:r>
            <a:endParaRPr lang="en-US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/>
            <a:r>
              <a:rPr lang="en-US" dirty="0"/>
              <a:t> </a:t>
            </a:r>
            <a:r>
              <a:rPr lang="en-US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Cell: 484-883-3110</a:t>
            </a:r>
            <a:endParaRPr lang="en-US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/>
            <a:r>
              <a:rPr lang="en-US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Email: </a:t>
            </a:r>
            <a:r>
              <a:rPr lang="en-US" u="sng" kern="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daveharadon@gmail.com</a:t>
            </a:r>
            <a:endParaRPr lang="en-US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/>
            <a:r>
              <a:rPr lang="en-US" b="1" kern="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 EXTRAORDINARY</a:t>
            </a:r>
            <a:endParaRPr lang="en-US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8" name="Picture 7" descr="A black and white image of a person's face&#10;&#10;AI-generated content may be incorrect.">
            <a:extLst>
              <a:ext uri="{FF2B5EF4-FFF2-40B4-BE49-F238E27FC236}">
                <a16:creationId xmlns:a16="http://schemas.microsoft.com/office/drawing/2014/main" id="{6C1AAF00-09F3-DC57-7072-2EE5B9447A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440" y="3919156"/>
            <a:ext cx="2454658" cy="643386"/>
          </a:xfrm>
          <a:prstGeom prst="rect">
            <a:avLst/>
          </a:prstGeom>
        </p:spPr>
      </p:pic>
      <p:pic>
        <p:nvPicPr>
          <p:cNvPr id="10" name="Picture 9" descr="A person in a suit and tie&#10;&#10;AI-generated content may be incorrect.">
            <a:extLst>
              <a:ext uri="{FF2B5EF4-FFF2-40B4-BE49-F238E27FC236}">
                <a16:creationId xmlns:a16="http://schemas.microsoft.com/office/drawing/2014/main" id="{E5E35880-30A1-1BC7-36A0-5A7455D5CE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671" y="3670789"/>
            <a:ext cx="2135562" cy="2933729"/>
          </a:xfrm>
          <a:prstGeom prst="rect">
            <a:avLst/>
          </a:prstGeom>
        </p:spPr>
      </p:pic>
      <p:pic>
        <p:nvPicPr>
          <p:cNvPr id="14" name="Picture 13" descr="A logo with blue text&#10;&#10;AI-generated content may be incorrect.">
            <a:extLst>
              <a:ext uri="{FF2B5EF4-FFF2-40B4-BE49-F238E27FC236}">
                <a16:creationId xmlns:a16="http://schemas.microsoft.com/office/drawing/2014/main" id="{D7E19C3C-0B13-E518-A548-62252AF297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83" y="950566"/>
            <a:ext cx="2295390" cy="867658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474CA0-BD5F-CE9D-7ACE-8281ACE31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3825" y="6356350"/>
            <a:ext cx="5905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F06260-B9D4-4115-94D9-3E9F7689D37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B630BD-6E47-1D48-E68D-2CECE6B3C09F}"/>
              </a:ext>
            </a:extLst>
          </p:cNvPr>
          <p:cNvSpPr txBox="1"/>
          <p:nvPr/>
        </p:nvSpPr>
        <p:spPr>
          <a:xfrm>
            <a:off x="2291856" y="2494679"/>
            <a:ext cx="68977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Tools for Improvement</a:t>
            </a:r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2418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D4F3C7-56F2-C6F0-B43E-CDA6FE128C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42629-ACA6-7579-568F-57CC5FDB1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Rotary Tools…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B6ABAB-E26F-1E26-872D-0B9F34E69B86}"/>
              </a:ext>
            </a:extLst>
          </p:cNvPr>
          <p:cNvSpPr txBox="1"/>
          <p:nvPr/>
        </p:nvSpPr>
        <p:spPr>
          <a:xfrm>
            <a:off x="2365248" y="1026893"/>
            <a:ext cx="7461504" cy="84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6000" dirty="0">
                <a:solidFill>
                  <a:srgbClr val="C00000"/>
                </a:solidFill>
              </a:rPr>
              <a:t>Rotary Tools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F035E4-211F-FE6E-39C7-C3A11345F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1058" y="1876355"/>
            <a:ext cx="3417551" cy="4545135"/>
          </a:xfrm>
          <a:prstGeom prst="rect">
            <a:avLst/>
          </a:prstGeom>
          <a:ln w="38100">
            <a:solidFill>
              <a:srgbClr val="60A5DE"/>
            </a:solidFill>
          </a:ln>
        </p:spPr>
      </p:pic>
      <p:pic>
        <p:nvPicPr>
          <p:cNvPr id="5" name="Picture 4" descr="A person and person wearing white lab coats&#10;&#10;AI-generated content may be incorrect.">
            <a:extLst>
              <a:ext uri="{FF2B5EF4-FFF2-40B4-BE49-F238E27FC236}">
                <a16:creationId xmlns:a16="http://schemas.microsoft.com/office/drawing/2014/main" id="{BDE48FE1-7915-5B25-CFE0-8981354C3A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0" y="1876355"/>
            <a:ext cx="3198045" cy="425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181116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D6594B-B716-D95E-7CC2-9DF0C8B9C6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A19A2-ED13-9A60-6F01-AFFAC0292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Rotary Tools…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3B59C4-4F0B-E9C7-C65B-402592DD8239}"/>
              </a:ext>
            </a:extLst>
          </p:cNvPr>
          <p:cNvSpPr txBox="1"/>
          <p:nvPr/>
        </p:nvSpPr>
        <p:spPr>
          <a:xfrm>
            <a:off x="2365248" y="1026893"/>
            <a:ext cx="7461504" cy="84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6000" dirty="0">
                <a:solidFill>
                  <a:srgbClr val="C00000"/>
                </a:solidFill>
              </a:rPr>
              <a:t>Rotary Tools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8C88DA-37C0-465E-CA52-12FDBF792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1058" y="1876355"/>
            <a:ext cx="3417551" cy="4545135"/>
          </a:xfrm>
          <a:prstGeom prst="rect">
            <a:avLst/>
          </a:prstGeom>
          <a:ln w="38100">
            <a:solidFill>
              <a:srgbClr val="60A5DE"/>
            </a:solidFill>
          </a:ln>
        </p:spPr>
      </p:pic>
      <p:pic>
        <p:nvPicPr>
          <p:cNvPr id="5" name="Picture 4" descr="A person and person wearing white lab coats&#10;&#10;AI-generated content may be incorrect.">
            <a:extLst>
              <a:ext uri="{FF2B5EF4-FFF2-40B4-BE49-F238E27FC236}">
                <a16:creationId xmlns:a16="http://schemas.microsoft.com/office/drawing/2014/main" id="{2E61CB86-F6BB-BDD0-E67E-BEFF5FB2DA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0" y="1876355"/>
            <a:ext cx="3198045" cy="4258359"/>
          </a:xfrm>
          <a:prstGeom prst="rect">
            <a:avLst/>
          </a:prstGeom>
        </p:spPr>
      </p:pic>
      <p:pic>
        <p:nvPicPr>
          <p:cNvPr id="10" name="Picture 9" descr="A person in a suit and tie&#10;&#10;AI-generated content may be incorrect.">
            <a:extLst>
              <a:ext uri="{FF2B5EF4-FFF2-40B4-BE49-F238E27FC236}">
                <a16:creationId xmlns:a16="http://schemas.microsoft.com/office/drawing/2014/main" id="{620F26CE-581B-7574-1645-107196A08D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05" y="1876355"/>
            <a:ext cx="3818255" cy="421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727405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5BA0C4-24C4-E9CD-0D4F-1353DBA3E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7F3E8-E289-5458-DB2B-427551A70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Rotary Tools…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C0A39E-377F-E12D-E7F4-9C5B1CCBCC50}"/>
              </a:ext>
            </a:extLst>
          </p:cNvPr>
          <p:cNvSpPr txBox="1"/>
          <p:nvPr/>
        </p:nvSpPr>
        <p:spPr>
          <a:xfrm>
            <a:off x="2365248" y="1026893"/>
            <a:ext cx="7461504" cy="84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6000" dirty="0">
                <a:solidFill>
                  <a:srgbClr val="C00000"/>
                </a:solidFill>
              </a:rPr>
              <a:t>Rotary Tools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DA843E-0218-5EFD-E215-54EC02C22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2018" y="1876356"/>
            <a:ext cx="3417551" cy="4545135"/>
          </a:xfrm>
          <a:prstGeom prst="rect">
            <a:avLst/>
          </a:prstGeom>
          <a:ln w="38100">
            <a:solidFill>
              <a:srgbClr val="60A5DE"/>
            </a:solidFill>
          </a:ln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52D3DB9-8E64-8D2A-20A6-970D3A9D7C8D}"/>
              </a:ext>
            </a:extLst>
          </p:cNvPr>
          <p:cNvGrpSpPr/>
          <p:nvPr/>
        </p:nvGrpSpPr>
        <p:grpSpPr>
          <a:xfrm>
            <a:off x="6542865" y="2169822"/>
            <a:ext cx="4795521" cy="3051307"/>
            <a:chOff x="7268418" y="2175564"/>
            <a:chExt cx="4795521" cy="305130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40F5E8C-561A-75C9-6CA0-39C0F6D3D0F8}"/>
                </a:ext>
              </a:extLst>
            </p:cNvPr>
            <p:cNvSpPr txBox="1"/>
            <p:nvPr/>
          </p:nvSpPr>
          <p:spPr>
            <a:xfrm>
              <a:off x="7288739" y="2613392"/>
              <a:ext cx="477520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Club Experience	             13 questions</a:t>
              </a:r>
            </a:p>
            <a:p>
              <a:r>
                <a:rPr lang="en-US" sz="2000" dirty="0"/>
                <a:t>Service &amp; Socials	             11 questions</a:t>
              </a:r>
            </a:p>
            <a:p>
              <a:r>
                <a:rPr lang="en-US" sz="2000" dirty="0"/>
                <a:t>Members	             16 Questions</a:t>
              </a:r>
            </a:p>
            <a:p>
              <a:r>
                <a:rPr lang="en-US" sz="2000" dirty="0"/>
                <a:t>Public Image	             12 questions</a:t>
              </a:r>
            </a:p>
            <a:p>
              <a:r>
                <a:rPr lang="en-US" sz="2000" dirty="0"/>
                <a:t>Business &amp; Operations    14 questions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BB8204A-40F9-7190-6972-96F02437B11C}"/>
                </a:ext>
              </a:extLst>
            </p:cNvPr>
            <p:cNvSpPr txBox="1"/>
            <p:nvPr/>
          </p:nvSpPr>
          <p:spPr>
            <a:xfrm>
              <a:off x="7288739" y="2175564"/>
              <a:ext cx="41522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45A2D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Health Check Questions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54DD2A1-3D1A-379B-DD3E-FD92483DA139}"/>
                </a:ext>
              </a:extLst>
            </p:cNvPr>
            <p:cNvSpPr txBox="1"/>
            <p:nvPr/>
          </p:nvSpPr>
          <p:spPr>
            <a:xfrm>
              <a:off x="7268418" y="4026542"/>
              <a:ext cx="461878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========                    ==========</a:t>
              </a:r>
              <a:br>
                <a:rPr lang="en-US" sz="2400" b="1" dirty="0"/>
              </a:br>
              <a:r>
                <a:rPr lang="en-US" sz="2400" b="1" dirty="0"/>
                <a:t>TOTAL    	           66 questions</a:t>
              </a:r>
            </a:p>
            <a:p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3048826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11111E-6 L -0.15378 -0.00579 L -0.15378 -0.00671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95" y="-3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457F3-B431-DE89-5A8F-5FCC4D086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5DBE95-1007-C99D-36A5-22F3C9A30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14" y="1055707"/>
            <a:ext cx="5099143" cy="455990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37124F-4BFC-97E4-0150-70CE670DE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1522" y="2604135"/>
            <a:ext cx="6145664" cy="284251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F8DB8A-6C51-9BF1-D8E2-5DB5106F96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3423" y="3684565"/>
            <a:ext cx="3866309" cy="2117728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3E950A-FF1F-6D62-E4E7-33799A2525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3466" y="2270125"/>
            <a:ext cx="8165067" cy="1059817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12" name="Picture 11" descr="A red lines on a black background&#10;&#10;AI-generated content may be incorrect.">
            <a:extLst>
              <a:ext uri="{FF2B5EF4-FFF2-40B4-BE49-F238E27FC236}">
                <a16:creationId xmlns:a16="http://schemas.microsoft.com/office/drawing/2014/main" id="{FDED621A-9091-E1A7-3496-C9EA4DEFFD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390" y="704648"/>
            <a:ext cx="2936240" cy="130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0927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2">
            <a:extLst>
              <a:ext uri="{FF2B5EF4-FFF2-40B4-BE49-F238E27FC236}">
                <a16:creationId xmlns:a16="http://schemas.microsoft.com/office/drawing/2014/main" id="{88389FED-6B16-C22E-D503-318FA3DC5B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38" y="231021"/>
            <a:ext cx="8424241" cy="6395958"/>
          </a:xfrm>
          <a:prstGeom prst="rect">
            <a:avLst/>
          </a:prstGeom>
          <a:ln w="38100">
            <a:solidFill>
              <a:srgbClr val="60A5DE"/>
            </a:solidFill>
          </a:ln>
        </p:spPr>
      </p:pic>
    </p:spTree>
    <p:extLst>
      <p:ext uri="{BB962C8B-B14F-4D97-AF65-F5344CB8AC3E}">
        <p14:creationId xmlns:p14="http://schemas.microsoft.com/office/powerpoint/2010/main" val="27253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DA0331-343D-13F3-68E3-5864323BA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900" y="420430"/>
            <a:ext cx="9194737" cy="5632500"/>
          </a:xfrm>
          <a:prstGeom prst="rect">
            <a:avLst/>
          </a:prstGeom>
          <a:ln w="38100">
            <a:solidFill>
              <a:srgbClr val="60A5DE"/>
            </a:solidFill>
          </a:ln>
        </p:spPr>
      </p:pic>
    </p:spTree>
    <p:extLst>
      <p:ext uri="{BB962C8B-B14F-4D97-AF65-F5344CB8AC3E}">
        <p14:creationId xmlns:p14="http://schemas.microsoft.com/office/powerpoint/2010/main" val="60079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D6CB6-91CD-86CF-CD30-E7ADFC9554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B9AAF9-B355-76C2-9E33-D66C3D4887B4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972" y="276114"/>
            <a:ext cx="4572000" cy="2286000"/>
          </a:xfrm>
          <a:prstGeom prst="rect">
            <a:avLst/>
          </a:prstGeom>
          <a:ln w="38100">
            <a:solidFill>
              <a:srgbClr val="60A5DE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DB370F-9DE4-7B74-11E4-48D756DBC226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369857" y="2082854"/>
            <a:ext cx="4572000" cy="2286000"/>
          </a:xfrm>
          <a:prstGeom prst="rect">
            <a:avLst/>
          </a:prstGeom>
          <a:ln w="38100">
            <a:solidFill>
              <a:srgbClr val="60A5DE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D63449-AD99-CBC4-5BEA-1709A2C1442B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155616" y="279507"/>
            <a:ext cx="4572000" cy="2286000"/>
          </a:xfrm>
          <a:prstGeom prst="rect">
            <a:avLst/>
          </a:prstGeom>
          <a:ln w="38100">
            <a:solidFill>
              <a:srgbClr val="60A5DE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621656-2249-1E1A-FDB5-DC8B2050034F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026927" y="2562114"/>
            <a:ext cx="4572000" cy="2286000"/>
          </a:xfrm>
          <a:prstGeom prst="rect">
            <a:avLst/>
          </a:prstGeom>
          <a:ln w="38100">
            <a:solidFill>
              <a:srgbClr val="60A5DE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5A120B-1B8A-1B2A-4DE0-63E4FB99E4F4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2879074" y="3889594"/>
            <a:ext cx="4572000" cy="2286000"/>
          </a:xfrm>
          <a:prstGeom prst="rect">
            <a:avLst/>
          </a:prstGeom>
          <a:ln w="38100">
            <a:solidFill>
              <a:srgbClr val="60A5DE"/>
            </a:solidFill>
          </a:ln>
        </p:spPr>
      </p:pic>
    </p:spTree>
    <p:extLst>
      <p:ext uri="{BB962C8B-B14F-4D97-AF65-F5344CB8AC3E}">
        <p14:creationId xmlns:p14="http://schemas.microsoft.com/office/powerpoint/2010/main" val="161679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FB2F69-65C7-79C9-5A36-87B4FCD4E0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AECD6D-AD4A-AA5B-89B9-0D87E1191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877" y="492987"/>
            <a:ext cx="9653274" cy="5937629"/>
          </a:xfrm>
          <a:prstGeom prst="rect">
            <a:avLst/>
          </a:prstGeom>
          <a:ln w="38100">
            <a:solidFill>
              <a:srgbClr val="60A5DE"/>
            </a:solidFill>
          </a:ln>
        </p:spPr>
      </p:pic>
    </p:spTree>
    <p:extLst>
      <p:ext uri="{BB962C8B-B14F-4D97-AF65-F5344CB8AC3E}">
        <p14:creationId xmlns:p14="http://schemas.microsoft.com/office/powerpoint/2010/main" val="159965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B3CF9E-B861-2154-65A5-916C64B41618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172225" y="4446473"/>
            <a:ext cx="4572000" cy="2286000"/>
          </a:xfrm>
          <a:prstGeom prst="rect">
            <a:avLst/>
          </a:prstGeom>
          <a:ln w="38100">
            <a:solidFill>
              <a:srgbClr val="60A5DE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D64102-A417-23EA-3046-121BBC1B50BE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59295" y="480250"/>
            <a:ext cx="4572000" cy="2286000"/>
          </a:xfrm>
          <a:prstGeom prst="rect">
            <a:avLst/>
          </a:prstGeom>
          <a:ln w="38100">
            <a:solidFill>
              <a:srgbClr val="60A5DE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EE352D-F3DA-8296-D02C-BB6D0A5A32A2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415760" y="2412037"/>
            <a:ext cx="4572000" cy="2286000"/>
          </a:xfrm>
          <a:prstGeom prst="rect">
            <a:avLst/>
          </a:prstGeom>
          <a:ln w="38100">
            <a:solidFill>
              <a:srgbClr val="60A5DE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969371-DB18-0E50-4A59-A140040B81B8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204240" y="480250"/>
            <a:ext cx="4572000" cy="2286000"/>
          </a:xfrm>
          <a:prstGeom prst="rect">
            <a:avLst/>
          </a:prstGeom>
          <a:ln w="38100">
            <a:solidFill>
              <a:srgbClr val="60A5DE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61FD4ED-ED22-BAD6-977E-13168823F7D3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960705" y="2412037"/>
            <a:ext cx="4572000" cy="2286000"/>
          </a:xfrm>
          <a:prstGeom prst="rect">
            <a:avLst/>
          </a:prstGeom>
          <a:ln w="38100">
            <a:solidFill>
              <a:srgbClr val="60A5DE"/>
            </a:solidFill>
          </a:ln>
        </p:spPr>
      </p:pic>
    </p:spTree>
    <p:extLst>
      <p:ext uri="{BB962C8B-B14F-4D97-AF65-F5344CB8AC3E}">
        <p14:creationId xmlns:p14="http://schemas.microsoft.com/office/powerpoint/2010/main" val="423239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ed letters on a black background&#10;&#10;AI-generated content may be incorrect.">
            <a:extLst>
              <a:ext uri="{FF2B5EF4-FFF2-40B4-BE49-F238E27FC236}">
                <a16:creationId xmlns:a16="http://schemas.microsoft.com/office/drawing/2014/main" id="{34BC0E7D-D42F-5157-575E-50B362F389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80" y="935252"/>
            <a:ext cx="1916672" cy="11533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82A6B8-D03B-9A72-45F3-9732C1075D4A}"/>
              </a:ext>
            </a:extLst>
          </p:cNvPr>
          <p:cNvSpPr txBox="1"/>
          <p:nvPr/>
        </p:nvSpPr>
        <p:spPr>
          <a:xfrm>
            <a:off x="2389908" y="1039091"/>
            <a:ext cx="71919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CC1A25"/>
                </a:solidFill>
              </a:rPr>
              <a:t>ROTARY CLUB ASSESSMENT</a:t>
            </a:r>
          </a:p>
        </p:txBody>
      </p:sp>
      <p:pic>
        <p:nvPicPr>
          <p:cNvPr id="8" name="Picture 7" descr="A sign with black text&#10;&#10;AI-generated content may be incorrect.">
            <a:extLst>
              <a:ext uri="{FF2B5EF4-FFF2-40B4-BE49-F238E27FC236}">
                <a16:creationId xmlns:a16="http://schemas.microsoft.com/office/drawing/2014/main" id="{8FB2E3D0-D4B9-7C65-86E9-2CC9BFD81C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918" y="2265383"/>
            <a:ext cx="1896565" cy="41191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A96CA3F-CAB2-6E67-007C-D2CE267B6E1D}"/>
              </a:ext>
            </a:extLst>
          </p:cNvPr>
          <p:cNvSpPr txBox="1"/>
          <p:nvPr/>
        </p:nvSpPr>
        <p:spPr>
          <a:xfrm>
            <a:off x="3574473" y="2265383"/>
            <a:ext cx="832658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rgbClr val="0070C0"/>
              </a:buClr>
              <a:buFont typeface="+mj-lt"/>
              <a:buAutoNum type="arabicParenR"/>
            </a:pPr>
            <a:r>
              <a:rPr lang="en-US" sz="3000" dirty="0"/>
              <a:t>How is our Rotary Club doing on a </a:t>
            </a:r>
            <a:r>
              <a:rPr lang="en-US" sz="3000" b="1" dirty="0">
                <a:solidFill>
                  <a:srgbClr val="0070C0"/>
                </a:solidFill>
              </a:rPr>
              <a:t>Scale of 1-10 </a:t>
            </a:r>
            <a:r>
              <a:rPr lang="en-US" sz="3000" dirty="0"/>
              <a:t>?</a:t>
            </a:r>
          </a:p>
          <a:p>
            <a:pPr marL="514350" indent="-514350">
              <a:buClr>
                <a:srgbClr val="0070C0"/>
              </a:buClr>
              <a:buFont typeface="+mj-lt"/>
              <a:buAutoNum type="arabicParenR"/>
            </a:pPr>
            <a:r>
              <a:rPr lang="en-US" sz="3000" dirty="0"/>
              <a:t>What </a:t>
            </a:r>
            <a:r>
              <a:rPr lang="en-US" sz="3000" b="1" dirty="0">
                <a:solidFill>
                  <a:srgbClr val="0070C0"/>
                </a:solidFill>
              </a:rPr>
              <a:t>IS</a:t>
            </a:r>
            <a:r>
              <a:rPr lang="en-US" sz="3000" dirty="0"/>
              <a:t> working?</a:t>
            </a:r>
          </a:p>
          <a:p>
            <a:pPr marL="514350" indent="-514350">
              <a:buClr>
                <a:srgbClr val="0070C0"/>
              </a:buClr>
              <a:buFont typeface="+mj-lt"/>
              <a:buAutoNum type="arabicParenR"/>
            </a:pPr>
            <a:r>
              <a:rPr lang="en-US" sz="3000" dirty="0"/>
              <a:t>What’s </a:t>
            </a:r>
            <a:r>
              <a:rPr lang="en-US" sz="3000" b="1" dirty="0">
                <a:solidFill>
                  <a:srgbClr val="0070C0"/>
                </a:solidFill>
              </a:rPr>
              <a:t>NOT</a:t>
            </a:r>
            <a:r>
              <a:rPr lang="en-US" sz="3000" dirty="0"/>
              <a:t> working ?</a:t>
            </a:r>
          </a:p>
          <a:p>
            <a:pPr marL="514350" indent="-514350">
              <a:buClr>
                <a:srgbClr val="0070C0"/>
              </a:buClr>
              <a:buFont typeface="+mj-lt"/>
              <a:buAutoNum type="arabicParenR"/>
            </a:pPr>
            <a:r>
              <a:rPr lang="en-US" sz="3000" dirty="0"/>
              <a:t>What’s </a:t>
            </a:r>
            <a:r>
              <a:rPr lang="en-US" sz="3000" b="1" dirty="0">
                <a:solidFill>
                  <a:srgbClr val="FF0000"/>
                </a:solidFill>
              </a:rPr>
              <a:t>MISSING?</a:t>
            </a:r>
          </a:p>
          <a:p>
            <a:pPr marL="514350" indent="-514350">
              <a:buClr>
                <a:srgbClr val="0070C0"/>
              </a:buClr>
              <a:buFont typeface="+mj-lt"/>
              <a:buAutoNum type="arabicParenR"/>
            </a:pPr>
            <a:r>
              <a:rPr lang="en-US" sz="3000" dirty="0"/>
              <a:t>What </a:t>
            </a:r>
            <a:r>
              <a:rPr lang="en-US" sz="3000" b="1" dirty="0">
                <a:solidFill>
                  <a:srgbClr val="0070C0"/>
                </a:solidFill>
              </a:rPr>
              <a:t>ACTIONS</a:t>
            </a:r>
            <a:r>
              <a:rPr lang="en-US" sz="3000" dirty="0"/>
              <a:t> are needed ?</a:t>
            </a:r>
          </a:p>
          <a:p>
            <a:pPr marL="514350" indent="-514350">
              <a:buClr>
                <a:srgbClr val="0070C0"/>
              </a:buClr>
              <a:buFont typeface="+mj-lt"/>
              <a:buAutoNum type="arabicParenR"/>
            </a:pPr>
            <a:r>
              <a:rPr lang="en-US" sz="3000" dirty="0"/>
              <a:t>What </a:t>
            </a:r>
            <a:r>
              <a:rPr lang="en-US" sz="3000" b="1" dirty="0">
                <a:solidFill>
                  <a:srgbClr val="0070C0"/>
                </a:solidFill>
              </a:rPr>
              <a:t>RESOURCES</a:t>
            </a:r>
            <a:r>
              <a:rPr lang="en-US" sz="3000" dirty="0"/>
              <a:t> are needed?</a:t>
            </a:r>
          </a:p>
          <a:p>
            <a:pPr marL="514350" indent="-514350">
              <a:buClr>
                <a:srgbClr val="0070C0"/>
              </a:buClr>
              <a:buFont typeface="+mj-lt"/>
              <a:buAutoNum type="arabicParenR"/>
            </a:pPr>
            <a:r>
              <a:rPr lang="en-US" sz="3000" b="1" dirty="0">
                <a:solidFill>
                  <a:srgbClr val="0070C0"/>
                </a:solidFill>
              </a:rPr>
              <a:t>WHO</a:t>
            </a:r>
            <a:r>
              <a:rPr lang="en-US" sz="3000" dirty="0"/>
              <a:t> can help out ?</a:t>
            </a:r>
          </a:p>
          <a:p>
            <a:pPr marL="514350" indent="-514350">
              <a:buClr>
                <a:srgbClr val="0070C0"/>
              </a:buClr>
              <a:buFont typeface="+mj-lt"/>
              <a:buAutoNum type="arabicParenR"/>
            </a:pPr>
            <a:r>
              <a:rPr lang="en-US" sz="3000" dirty="0"/>
              <a:t>What does a </a:t>
            </a:r>
            <a:r>
              <a:rPr lang="en-US" sz="3000" b="1" dirty="0">
                <a:solidFill>
                  <a:srgbClr val="FF0000"/>
                </a:solidFill>
              </a:rPr>
              <a:t>10</a:t>
            </a:r>
            <a:r>
              <a:rPr lang="en-US" sz="3000" dirty="0"/>
              <a:t> look like?</a:t>
            </a:r>
          </a:p>
        </p:txBody>
      </p:sp>
    </p:spTree>
    <p:extLst>
      <p:ext uri="{BB962C8B-B14F-4D97-AF65-F5344CB8AC3E}">
        <p14:creationId xmlns:p14="http://schemas.microsoft.com/office/powerpoint/2010/main" val="92882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9BB8B-0EB0-F8AA-E844-8023D8CFE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“Assessment”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9A4118-EE1B-0E7C-59E5-8E5C84847579}"/>
              </a:ext>
            </a:extLst>
          </p:cNvPr>
          <p:cNvSpPr txBox="1"/>
          <p:nvPr/>
        </p:nvSpPr>
        <p:spPr>
          <a:xfrm>
            <a:off x="2535821" y="1284677"/>
            <a:ext cx="7461504" cy="698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800" dirty="0">
                <a:solidFill>
                  <a:srgbClr val="0070C0"/>
                </a:solidFill>
              </a:rPr>
              <a:t>Rotary Club “Assessment”?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A2CB7A5-2D65-F5D2-3C90-A01C6358C204}"/>
              </a:ext>
            </a:extLst>
          </p:cNvPr>
          <p:cNvGrpSpPr/>
          <p:nvPr/>
        </p:nvGrpSpPr>
        <p:grpSpPr>
          <a:xfrm>
            <a:off x="776909" y="2657305"/>
            <a:ext cx="8328992" cy="1046440"/>
            <a:chOff x="776909" y="3344658"/>
            <a:chExt cx="8328992" cy="10464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A6F371-B145-19E2-CBDF-3E21DDA07ADC}"/>
                </a:ext>
              </a:extLst>
            </p:cNvPr>
            <p:cNvSpPr txBox="1"/>
            <p:nvPr/>
          </p:nvSpPr>
          <p:spPr>
            <a:xfrm>
              <a:off x="776909" y="3344658"/>
              <a:ext cx="8328992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solidFill>
                    <a:srgbClr val="00B0F0"/>
                  </a:solidFill>
                  <a:latin typeface="Calibri" panose="020F0502020204030204" pitchFamily="34" charset="0"/>
                  <a:ea typeface="Times New Roman" panose="02020603050405020304" pitchFamily="18" charset="0"/>
                </a:rPr>
                <a:t>A comprehensive evaluation of an organization’s…</a:t>
              </a:r>
              <a:br>
                <a:rPr lang="en-US" sz="2800" dirty="0">
                  <a:solidFill>
                    <a:srgbClr val="00B0F0"/>
                  </a:solidFill>
                  <a:latin typeface="Calibri" panose="020F0502020204030204" pitchFamily="34" charset="0"/>
                  <a:ea typeface="Times New Roman" panose="02020603050405020304" pitchFamily="18" charset="0"/>
                </a:rPr>
              </a:br>
              <a:r>
                <a:rPr lang="en-US" sz="2800" dirty="0">
                  <a:latin typeface="Calibri" panose="020F0502020204030204" pitchFamily="34" charset="0"/>
                  <a:ea typeface="Times New Roman" panose="02020603050405020304" pitchFamily="18" charset="0"/>
                </a:rPr>
                <a:t>     	</a:t>
              </a:r>
              <a:r>
                <a:rPr lang="en-US" sz="3200" dirty="0">
                  <a:latin typeface="Calibri" panose="020F0502020204030204" pitchFamily="34" charset="0"/>
                  <a:ea typeface="Times New Roman" panose="02020603050405020304" pitchFamily="18" charset="0"/>
                </a:rPr>
                <a:t>processes             structure                culture</a:t>
              </a:r>
              <a:endParaRPr lang="en-US" sz="2800" dirty="0">
                <a:latin typeface="Calibri" panose="020F0502020204030204" pitchFamily="34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2951EC4-E562-36E3-6C33-5B3E96800FDC}"/>
                </a:ext>
              </a:extLst>
            </p:cNvPr>
            <p:cNvGrpSpPr/>
            <p:nvPr/>
          </p:nvGrpSpPr>
          <p:grpSpPr>
            <a:xfrm>
              <a:off x="1294467" y="3929102"/>
              <a:ext cx="6220758" cy="430697"/>
              <a:chOff x="2646187" y="3193602"/>
              <a:chExt cx="6220758" cy="430697"/>
            </a:xfrm>
          </p:grpSpPr>
          <p:pic>
            <p:nvPicPr>
              <p:cNvPr id="19" name="Picture 18" descr="A yellow and black logo&#10;&#10;AI-generated content may be incorrect.">
                <a:extLst>
                  <a:ext uri="{FF2B5EF4-FFF2-40B4-BE49-F238E27FC236}">
                    <a16:creationId xmlns:a16="http://schemas.microsoft.com/office/drawing/2014/main" id="{9D98A0C1-F8E0-A505-CBE2-ECBE54426F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46187" y="3193602"/>
                <a:ext cx="430697" cy="430697"/>
              </a:xfrm>
              <a:prstGeom prst="rect">
                <a:avLst/>
              </a:prstGeom>
            </p:spPr>
          </p:pic>
          <p:pic>
            <p:nvPicPr>
              <p:cNvPr id="20" name="Picture 19" descr="A yellow and black logo&#10;&#10;AI-generated content may be incorrect.">
                <a:extLst>
                  <a:ext uri="{FF2B5EF4-FFF2-40B4-BE49-F238E27FC236}">
                    <a16:creationId xmlns:a16="http://schemas.microsoft.com/office/drawing/2014/main" id="{470FBC8E-46E4-7D36-BDA1-3213FE408E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56734" y="3193602"/>
                <a:ext cx="430697" cy="430697"/>
              </a:xfrm>
              <a:prstGeom prst="rect">
                <a:avLst/>
              </a:prstGeom>
            </p:spPr>
          </p:pic>
          <p:pic>
            <p:nvPicPr>
              <p:cNvPr id="21" name="Picture 20" descr="A yellow and black logo&#10;&#10;AI-generated content may be incorrect.">
                <a:extLst>
                  <a:ext uri="{FF2B5EF4-FFF2-40B4-BE49-F238E27FC236}">
                    <a16:creationId xmlns:a16="http://schemas.microsoft.com/office/drawing/2014/main" id="{1DCFE914-52CC-5C0B-2E11-5540D301ED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36248" y="3193602"/>
                <a:ext cx="430697" cy="430697"/>
              </a:xfrm>
              <a:prstGeom prst="rect">
                <a:avLst/>
              </a:prstGeom>
            </p:spPr>
          </p:pic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4466F2E-B849-5554-ED39-61DBC2BB64A0}"/>
              </a:ext>
            </a:extLst>
          </p:cNvPr>
          <p:cNvGrpSpPr/>
          <p:nvPr/>
        </p:nvGrpSpPr>
        <p:grpSpPr>
          <a:xfrm>
            <a:off x="776910" y="3832118"/>
            <a:ext cx="9500153" cy="1015663"/>
            <a:chOff x="776909" y="4519471"/>
            <a:chExt cx="9500153" cy="101566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00EEE6B-54C3-B1BB-E07E-4B998BA925F8}"/>
                </a:ext>
              </a:extLst>
            </p:cNvPr>
            <p:cNvSpPr txBox="1"/>
            <p:nvPr/>
          </p:nvSpPr>
          <p:spPr>
            <a:xfrm>
              <a:off x="776909" y="4519471"/>
              <a:ext cx="950015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B0F0"/>
                  </a:solidFill>
                  <a:latin typeface="Calibri" panose="020F0502020204030204" pitchFamily="34" charset="0"/>
                  <a:ea typeface="Times New Roman" panose="02020603050405020304" pitchFamily="18" charset="0"/>
                </a:rPr>
                <a:t>Used to identify…</a:t>
              </a:r>
              <a:br>
                <a:rPr lang="en-US" sz="2800" dirty="0">
                  <a:solidFill>
                    <a:srgbClr val="00B0F0"/>
                  </a:solidFill>
                  <a:latin typeface="Calibri" panose="020F0502020204030204" pitchFamily="34" charset="0"/>
                  <a:ea typeface="Times New Roman" panose="02020603050405020304" pitchFamily="18" charset="0"/>
                </a:rPr>
              </a:br>
              <a:r>
                <a:rPr lang="en-US" sz="2400" dirty="0">
                  <a:latin typeface="Calibri" panose="020F0502020204030204" pitchFamily="34" charset="0"/>
                  <a:ea typeface="Times New Roman" panose="02020603050405020304" pitchFamily="18" charset="0"/>
                </a:rPr>
                <a:t>             </a:t>
              </a:r>
              <a:r>
                <a:rPr lang="en-US" sz="3200" dirty="0">
                  <a:latin typeface="Calibri" panose="020F0502020204030204" pitchFamily="34" charset="0"/>
                  <a:ea typeface="Times New Roman" panose="02020603050405020304" pitchFamily="18" charset="0"/>
                </a:rPr>
                <a:t>strengths              weaknesses           opportunities</a:t>
              </a:r>
              <a:endParaRPr lang="en-US" sz="2400" dirty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D59D95D-C1D7-6C14-341C-D9BE2564B6A4}"/>
                </a:ext>
              </a:extLst>
            </p:cNvPr>
            <p:cNvGrpSpPr/>
            <p:nvPr/>
          </p:nvGrpSpPr>
          <p:grpSpPr>
            <a:xfrm>
              <a:off x="1294467" y="5027325"/>
              <a:ext cx="6220758" cy="430697"/>
              <a:chOff x="2646187" y="3054456"/>
              <a:chExt cx="6220758" cy="430697"/>
            </a:xfrm>
          </p:grpSpPr>
          <p:pic>
            <p:nvPicPr>
              <p:cNvPr id="24" name="Picture 23" descr="A yellow and black logo&#10;&#10;AI-generated content may be incorrect.">
                <a:extLst>
                  <a:ext uri="{FF2B5EF4-FFF2-40B4-BE49-F238E27FC236}">
                    <a16:creationId xmlns:a16="http://schemas.microsoft.com/office/drawing/2014/main" id="{2751CA23-6860-B8D1-BCFE-CD2E707F0A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46187" y="3054456"/>
                <a:ext cx="430697" cy="430697"/>
              </a:xfrm>
              <a:prstGeom prst="rect">
                <a:avLst/>
              </a:prstGeom>
            </p:spPr>
          </p:pic>
          <p:pic>
            <p:nvPicPr>
              <p:cNvPr id="25" name="Picture 24" descr="A yellow and black logo&#10;&#10;AI-generated content may be incorrect.">
                <a:extLst>
                  <a:ext uri="{FF2B5EF4-FFF2-40B4-BE49-F238E27FC236}">
                    <a16:creationId xmlns:a16="http://schemas.microsoft.com/office/drawing/2014/main" id="{67A8B5E4-0ECB-C5C3-C954-842BC01CC5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56734" y="3054456"/>
                <a:ext cx="430697" cy="430697"/>
              </a:xfrm>
              <a:prstGeom prst="rect">
                <a:avLst/>
              </a:prstGeom>
            </p:spPr>
          </p:pic>
          <p:pic>
            <p:nvPicPr>
              <p:cNvPr id="26" name="Picture 25" descr="A yellow and black logo&#10;&#10;AI-generated content may be incorrect.">
                <a:extLst>
                  <a:ext uri="{FF2B5EF4-FFF2-40B4-BE49-F238E27FC236}">
                    <a16:creationId xmlns:a16="http://schemas.microsoft.com/office/drawing/2014/main" id="{018DDBFE-F3C5-4674-721D-08F033F04F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36248" y="3054456"/>
                <a:ext cx="430697" cy="430697"/>
              </a:xfrm>
              <a:prstGeom prst="rect">
                <a:avLst/>
              </a:prstGeom>
            </p:spPr>
          </p:pic>
        </p:grp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EA96D87B-EB1E-2585-4D4D-089D19054967}"/>
              </a:ext>
            </a:extLst>
          </p:cNvPr>
          <p:cNvSpPr txBox="1"/>
          <p:nvPr/>
        </p:nvSpPr>
        <p:spPr>
          <a:xfrm>
            <a:off x="1924109" y="1743691"/>
            <a:ext cx="68977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Tools for Improvement</a:t>
            </a:r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34" name="Picture 33" descr="A cartoon character holding a red wrench&#10;&#10;AI-generated content may be incorrect.">
            <a:extLst>
              <a:ext uri="{FF2B5EF4-FFF2-40B4-BE49-F238E27FC236}">
                <a16:creationId xmlns:a16="http://schemas.microsoft.com/office/drawing/2014/main" id="{B95C0D0D-099C-6E3B-6DB7-FCC6F9DFEE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568" y="1876320"/>
            <a:ext cx="2155928" cy="2894349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7A17C578-3DD3-9274-3109-1D02A218C121}"/>
              </a:ext>
            </a:extLst>
          </p:cNvPr>
          <p:cNvSpPr txBox="1"/>
          <p:nvPr/>
        </p:nvSpPr>
        <p:spPr>
          <a:xfrm>
            <a:off x="2700028" y="4950177"/>
            <a:ext cx="6263499" cy="1248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4400" i="1" dirty="0">
                <a:solidFill>
                  <a:srgbClr val="C00000"/>
                </a:solidFill>
              </a:rPr>
              <a:t>Area of “Opportunity” to</a:t>
            </a:r>
            <a:br>
              <a:rPr lang="en-US" sz="4400" i="1" dirty="0">
                <a:solidFill>
                  <a:srgbClr val="C00000"/>
                </a:solidFill>
              </a:rPr>
            </a:br>
            <a:r>
              <a:rPr lang="en-US" sz="4400" b="1" i="1" dirty="0">
                <a:solidFill>
                  <a:srgbClr val="C00000"/>
                </a:solidFill>
              </a:rPr>
              <a:t>Make a Difference !</a:t>
            </a:r>
          </a:p>
        </p:txBody>
      </p:sp>
    </p:spTree>
    <p:extLst>
      <p:ext uri="{BB962C8B-B14F-4D97-AF65-F5344CB8AC3E}">
        <p14:creationId xmlns:p14="http://schemas.microsoft.com/office/powerpoint/2010/main" val="13383429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44444E-6 L -0.20403 -0.046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8" y="-231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0" grpId="0"/>
      <p:bldP spid="3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0870B2-D54F-95B3-1385-171D55776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D7D5B-280C-E5FE-2A50-0924FB854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Rotary Tools…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5EE685-A75D-ED7B-C16C-DF740AB9F5E8}"/>
              </a:ext>
            </a:extLst>
          </p:cNvPr>
          <p:cNvSpPr txBox="1"/>
          <p:nvPr/>
        </p:nvSpPr>
        <p:spPr>
          <a:xfrm>
            <a:off x="2365248" y="816002"/>
            <a:ext cx="7461504" cy="84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6000" dirty="0">
                <a:solidFill>
                  <a:srgbClr val="C00000"/>
                </a:solidFill>
              </a:rPr>
              <a:t>Other Rotary Tools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AFAB3D-26E5-AF4B-D201-0094915FEE3A}"/>
              </a:ext>
            </a:extLst>
          </p:cNvPr>
          <p:cNvSpPr/>
          <p:nvPr/>
        </p:nvSpPr>
        <p:spPr>
          <a:xfrm>
            <a:off x="9352344" y="51331"/>
            <a:ext cx="2559146" cy="1609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58A324-5BB0-A7C7-37B5-D4684AEDF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424" y="2285634"/>
            <a:ext cx="3196891" cy="4251670"/>
          </a:xfrm>
          <a:prstGeom prst="rect">
            <a:avLst/>
          </a:prstGeom>
          <a:ln w="38100">
            <a:solidFill>
              <a:srgbClr val="60A5DE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86226B-455D-9795-42D2-48216BBFE1B9}"/>
              </a:ext>
            </a:extLst>
          </p:cNvPr>
          <p:cNvSpPr txBox="1"/>
          <p:nvPr/>
        </p:nvSpPr>
        <p:spPr>
          <a:xfrm>
            <a:off x="745712" y="1620661"/>
            <a:ext cx="2738314" cy="643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400" dirty="0">
                <a:solidFill>
                  <a:srgbClr val="00B0F0"/>
                </a:solidFill>
              </a:rPr>
              <a:t>No Longer Available </a:t>
            </a:r>
            <a:br>
              <a:rPr lang="en-US" sz="2400" dirty="0">
                <a:solidFill>
                  <a:srgbClr val="00B0F0"/>
                </a:solidFill>
              </a:rPr>
            </a:br>
            <a:r>
              <a:rPr lang="en-US" i="1" dirty="0">
                <a:solidFill>
                  <a:srgbClr val="00B0F0"/>
                </a:solidFill>
              </a:rPr>
              <a:t>(12 pages)</a:t>
            </a:r>
            <a:endParaRPr lang="en-US" sz="2400" i="1" dirty="0">
              <a:solidFill>
                <a:srgbClr val="00B0F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32E2638-96D8-C33A-2D10-6F42E4DB6DED}"/>
              </a:ext>
            </a:extLst>
          </p:cNvPr>
          <p:cNvGrpSpPr/>
          <p:nvPr/>
        </p:nvGrpSpPr>
        <p:grpSpPr>
          <a:xfrm>
            <a:off x="4239223" y="1620661"/>
            <a:ext cx="3417551" cy="4916642"/>
            <a:chOff x="4239223" y="1620661"/>
            <a:chExt cx="3417551" cy="491664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1AC0697-9DC9-3183-992F-FA901C805B5D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39223" y="2285634"/>
              <a:ext cx="3417551" cy="4251669"/>
            </a:xfrm>
            <a:prstGeom prst="rect">
              <a:avLst/>
            </a:prstGeom>
            <a:ln w="38100">
              <a:solidFill>
                <a:srgbClr val="F07400"/>
              </a:solidFill>
            </a:ln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CC1930E-63A9-F390-244C-EC80C8784FFF}"/>
                </a:ext>
              </a:extLst>
            </p:cNvPr>
            <p:cNvSpPr txBox="1"/>
            <p:nvPr/>
          </p:nvSpPr>
          <p:spPr>
            <a:xfrm>
              <a:off x="4705919" y="1620661"/>
              <a:ext cx="2717860" cy="6437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400" dirty="0">
                  <a:solidFill>
                    <a:srgbClr val="00B0F0"/>
                  </a:solidFill>
                </a:rPr>
                <a:t>“Updated” Version</a:t>
              </a:r>
              <a:r>
                <a:rPr lang="en-US" sz="2400" i="1" dirty="0">
                  <a:solidFill>
                    <a:srgbClr val="00B0F0"/>
                  </a:solidFill>
                </a:rPr>
                <a:t>” </a:t>
              </a:r>
              <a:br>
                <a:rPr lang="en-US" sz="2400" i="1" dirty="0">
                  <a:solidFill>
                    <a:srgbClr val="00B0F0"/>
                  </a:solidFill>
                </a:rPr>
              </a:br>
              <a:r>
                <a:rPr lang="en-US" i="1" dirty="0">
                  <a:solidFill>
                    <a:srgbClr val="00B0F0"/>
                  </a:solidFill>
                </a:rPr>
                <a:t>(7 pages)</a:t>
              </a:r>
              <a:endParaRPr lang="en-US" sz="2400" i="1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A6E3E7F-1645-6F0A-54B1-683542E52B77}"/>
              </a:ext>
            </a:extLst>
          </p:cNvPr>
          <p:cNvGrpSpPr/>
          <p:nvPr/>
        </p:nvGrpSpPr>
        <p:grpSpPr>
          <a:xfrm>
            <a:off x="7749374" y="1620661"/>
            <a:ext cx="4250302" cy="4916933"/>
            <a:chOff x="7749374" y="1620661"/>
            <a:chExt cx="4250302" cy="491693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F083430-9039-3065-7A3F-4FAB2FF4E71E}"/>
                </a:ext>
              </a:extLst>
            </p:cNvPr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82683" y="2285634"/>
              <a:ext cx="3419856" cy="4251960"/>
            </a:xfrm>
            <a:prstGeom prst="rect">
              <a:avLst/>
            </a:prstGeom>
            <a:ln w="38100">
              <a:solidFill>
                <a:srgbClr val="6ABFCB"/>
              </a:solidFill>
            </a:ln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147EB6A-3E41-6782-5768-665BF304A610}"/>
                </a:ext>
              </a:extLst>
            </p:cNvPr>
            <p:cNvSpPr txBox="1"/>
            <p:nvPr/>
          </p:nvSpPr>
          <p:spPr>
            <a:xfrm>
              <a:off x="7749374" y="1620661"/>
              <a:ext cx="4250302" cy="643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400" dirty="0">
                  <a:solidFill>
                    <a:srgbClr val="00B0F0"/>
                  </a:solidFill>
                </a:rPr>
                <a:t>Prospective &amp; New Members</a:t>
              </a:r>
            </a:p>
            <a:p>
              <a:pPr algn="ctr">
                <a:lnSpc>
                  <a:spcPct val="85000"/>
                </a:lnSpc>
              </a:pPr>
              <a:r>
                <a:rPr lang="en-US" dirty="0">
                  <a:solidFill>
                    <a:srgbClr val="00B0F0"/>
                  </a:solidFill>
                </a:rPr>
                <a:t>(7 Pages)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598787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CD9D76-3FCA-6866-6C0D-4201C996BE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5AE7D-3BB4-EF2D-82CD-BD7D0B069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Other Resources…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508BAB-EEBA-7938-1221-17FF1C56F377}"/>
              </a:ext>
            </a:extLst>
          </p:cNvPr>
          <p:cNvSpPr/>
          <p:nvPr/>
        </p:nvSpPr>
        <p:spPr>
          <a:xfrm>
            <a:off x="9352344" y="31240"/>
            <a:ext cx="2559146" cy="1606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5C70DB-50F2-4400-0312-9531D9F2850D}"/>
              </a:ext>
            </a:extLst>
          </p:cNvPr>
          <p:cNvSpPr txBox="1"/>
          <p:nvPr/>
        </p:nvSpPr>
        <p:spPr>
          <a:xfrm>
            <a:off x="2687256" y="971863"/>
            <a:ext cx="6817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</a:rPr>
              <a:t>Other Resources…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5AF200-F12E-8906-A438-7F9B9CB52939}"/>
              </a:ext>
            </a:extLst>
          </p:cNvPr>
          <p:cNvSpPr txBox="1"/>
          <p:nvPr/>
        </p:nvSpPr>
        <p:spPr>
          <a:xfrm>
            <a:off x="756064" y="1661070"/>
            <a:ext cx="7417993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800" dirty="0">
                <a:solidFill>
                  <a:srgbClr val="0070C0"/>
                </a:solidFill>
              </a:rPr>
              <a:t>Excellent Membership Content Topics</a:t>
            </a:r>
            <a:br>
              <a:rPr lang="en-US" sz="2800" dirty="0"/>
            </a:br>
            <a:r>
              <a:rPr lang="en-US" sz="2000" dirty="0">
                <a:hlinkClick r:id="rId2"/>
              </a:rPr>
              <a:t>https://my.rotary.org/en/learning-reference/learn-topic/membership</a:t>
            </a:r>
            <a:endParaRPr lang="en-US" sz="2000" dirty="0"/>
          </a:p>
          <a:p>
            <a:pPr marL="342900" indent="-342900" algn="l" rtl="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2000" b="0" i="0" strike="noStrike" dirty="0">
                <a:effectLst/>
                <a:latin typeface="Open Sans" panose="020B0606030504020204" pitchFamily="34" charset="0"/>
              </a:rPr>
              <a:t>Assess and Adapt</a:t>
            </a:r>
            <a:endParaRPr lang="en-US" sz="2000" b="0" i="0" dirty="0">
              <a:effectLst/>
              <a:latin typeface="Open Sans" panose="020B0606030504020204" pitchFamily="34" charset="0"/>
            </a:endParaRPr>
          </a:p>
          <a:p>
            <a:pPr marL="342900" indent="-342900" algn="l" rtl="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2000" b="0" i="0" strike="noStrike" dirty="0">
                <a:effectLst/>
                <a:latin typeface="Open Sans" panose="020B0606030504020204" pitchFamily="34" charset="0"/>
              </a:rPr>
              <a:t>Engage Current Members</a:t>
            </a:r>
            <a:endParaRPr lang="en-US" sz="2000" b="0" i="0" dirty="0">
              <a:effectLst/>
              <a:latin typeface="Open Sans" panose="020B0606030504020204" pitchFamily="34" charset="0"/>
            </a:endParaRPr>
          </a:p>
          <a:p>
            <a:pPr marL="342900" indent="-342900" algn="l" rtl="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2000" b="0" i="0" strike="noStrike" dirty="0">
                <a:effectLst/>
                <a:latin typeface="Open Sans" panose="020B0606030504020204" pitchFamily="34" charset="0"/>
              </a:rPr>
              <a:t>Connect with Prospective Members</a:t>
            </a:r>
            <a:endParaRPr lang="en-US" sz="2000" b="0" i="0" dirty="0">
              <a:effectLst/>
              <a:latin typeface="Open Sans" panose="020B0606030504020204" pitchFamily="34" charset="0"/>
            </a:endParaRPr>
          </a:p>
          <a:p>
            <a:pPr marL="342900" indent="-342900" algn="l" rtl="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2000" b="0" i="0" strike="noStrike" dirty="0">
                <a:effectLst/>
                <a:latin typeface="Open Sans" panose="020B0606030504020204" pitchFamily="34" charset="0"/>
              </a:rPr>
              <a:t>Make NEW Members </a:t>
            </a:r>
            <a:r>
              <a:rPr lang="en-US" sz="2000" dirty="0">
                <a:latin typeface="Open Sans" panose="020B0606030504020204" pitchFamily="34" charset="0"/>
              </a:rPr>
              <a:t>F</a:t>
            </a:r>
            <a:r>
              <a:rPr lang="en-US" sz="2000" b="0" i="0" strike="noStrike" dirty="0">
                <a:effectLst/>
                <a:latin typeface="Open Sans" panose="020B0606030504020204" pitchFamily="34" charset="0"/>
              </a:rPr>
              <a:t>eel Welcome</a:t>
            </a:r>
            <a:endParaRPr lang="en-US" sz="2000" b="0" i="0" dirty="0">
              <a:effectLst/>
              <a:latin typeface="Open Sans" panose="020B0606030504020204" pitchFamily="34" charset="0"/>
            </a:endParaRPr>
          </a:p>
          <a:p>
            <a:pPr marL="342900" indent="-342900" algn="l" rtl="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2000" b="0" i="0" strike="noStrike" dirty="0">
                <a:effectLst/>
                <a:latin typeface="Open Sans" panose="020B0606030504020204" pitchFamily="34" charset="0"/>
              </a:rPr>
              <a:t>Create an Inclusive Club Culture</a:t>
            </a:r>
            <a:endParaRPr lang="en-US" sz="2000" b="0" i="0" dirty="0">
              <a:effectLst/>
              <a:latin typeface="Open Sans" panose="020B0606030504020204" pitchFamily="34" charset="0"/>
            </a:endParaRPr>
          </a:p>
          <a:p>
            <a:pPr marL="342900" indent="-342900" algn="l" rtl="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2000" b="0" i="0" strike="noStrike" dirty="0">
                <a:effectLst/>
                <a:latin typeface="Open Sans" panose="020B0606030504020204" pitchFamily="34" charset="0"/>
              </a:rPr>
              <a:t>Strengthen your Club</a:t>
            </a:r>
            <a:endParaRPr lang="en-US" sz="2000" b="0" i="0" dirty="0">
              <a:effectLst/>
              <a:latin typeface="Open Sans" panose="020B0606030504020204" pitchFamily="34" charset="0"/>
            </a:endParaRPr>
          </a:p>
          <a:p>
            <a:pPr marL="342900" indent="-342900" algn="l" rtl="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2000" b="0" i="0" strike="noStrike" dirty="0">
                <a:effectLst/>
                <a:latin typeface="Open Sans" panose="020B0606030504020204" pitchFamily="34" charset="0"/>
              </a:rPr>
              <a:t>Start a NEW club</a:t>
            </a:r>
            <a:endParaRPr lang="en-US" sz="2000" b="0" i="0" dirty="0">
              <a:effectLst/>
              <a:latin typeface="Open Sans" panose="020B0606030504020204" pitchFamily="34" charset="0"/>
            </a:endParaRPr>
          </a:p>
          <a:p>
            <a:pPr marL="342900" indent="-342900" algn="l" rtl="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2000" b="0" i="0" strike="noStrike" dirty="0">
                <a:effectLst/>
                <a:latin typeface="Open Sans" panose="020B0606030504020204" pitchFamily="34" charset="0"/>
              </a:rPr>
              <a:t>Stay Current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449AB6-B29B-81CF-BB22-E3116C1D53BD}"/>
              </a:ext>
            </a:extLst>
          </p:cNvPr>
          <p:cNvSpPr txBox="1"/>
          <p:nvPr/>
        </p:nvSpPr>
        <p:spPr>
          <a:xfrm>
            <a:off x="8869680" y="22432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1BFFB41-5629-5E21-FA5D-7EC1B5942990}"/>
              </a:ext>
            </a:extLst>
          </p:cNvPr>
          <p:cNvGrpSpPr/>
          <p:nvPr/>
        </p:nvGrpSpPr>
        <p:grpSpPr>
          <a:xfrm>
            <a:off x="6782219" y="737288"/>
            <a:ext cx="5395124" cy="4135497"/>
            <a:chOff x="6782219" y="737288"/>
            <a:chExt cx="5395124" cy="413549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8543D1F-E4F6-6A1A-57B6-60BE0CD20267}"/>
                </a:ext>
              </a:extLst>
            </p:cNvPr>
            <p:cNvSpPr txBox="1"/>
            <p:nvPr/>
          </p:nvSpPr>
          <p:spPr>
            <a:xfrm>
              <a:off x="6782219" y="4063627"/>
              <a:ext cx="35939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hlinkClick r:id="rId3"/>
                </a:rPr>
                <a:t>https://my.rotary.org/en/knowledge-and-resources/resources-and-reference</a:t>
              </a:r>
              <a:endParaRPr lang="en-US" sz="16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AED5643-EA93-4B4C-71F3-C976E9297744}"/>
                </a:ext>
              </a:extLst>
            </p:cNvPr>
            <p:cNvSpPr txBox="1"/>
            <p:nvPr/>
          </p:nvSpPr>
          <p:spPr>
            <a:xfrm>
              <a:off x="10192847" y="3118459"/>
              <a:ext cx="198449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indent="-285750">
                <a:buClr>
                  <a:srgbClr val="C00000"/>
                </a:buClr>
                <a:buFont typeface="Wingdings" panose="05000000000000000000" pitchFamily="2" charset="2"/>
                <a:buChar char="ü"/>
              </a:pPr>
              <a:r>
                <a:rPr lang="en-US" sz="18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About Rotary</a:t>
              </a:r>
            </a:p>
            <a:p>
              <a:pPr marL="285750" marR="0" indent="-285750">
                <a:buClr>
                  <a:srgbClr val="C00000"/>
                </a:buClr>
                <a:buFont typeface="Wingdings" panose="05000000000000000000" pitchFamily="2" charset="2"/>
                <a:buChar char="ü"/>
              </a:pPr>
              <a:r>
                <a:rPr lang="en-US" sz="18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Our Structure</a:t>
              </a:r>
            </a:p>
            <a:p>
              <a:pPr marL="285750" marR="0" indent="-285750">
                <a:buClr>
                  <a:srgbClr val="C00000"/>
                </a:buClr>
                <a:buFont typeface="Wingdings" panose="05000000000000000000" pitchFamily="2" charset="2"/>
                <a:buChar char="ü"/>
              </a:pPr>
              <a:r>
                <a:rPr lang="en-US" sz="18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Action Plan</a:t>
              </a:r>
            </a:p>
            <a:p>
              <a:pPr marL="285750" marR="0" indent="-285750">
                <a:buClr>
                  <a:srgbClr val="C00000"/>
                </a:buClr>
                <a:buFont typeface="Wingdings" panose="05000000000000000000" pitchFamily="2" charset="2"/>
                <a:buChar char="ü"/>
              </a:pPr>
              <a:r>
                <a:rPr lang="en-US" sz="18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Leadership</a:t>
              </a:r>
            </a:p>
            <a:p>
              <a:pPr marL="285750" marR="0" indent="-285750">
                <a:buClr>
                  <a:srgbClr val="C00000"/>
                </a:buClr>
                <a:buFont typeface="Wingdings" panose="05000000000000000000" pitchFamily="2" charset="2"/>
                <a:buChar char="ü"/>
              </a:pPr>
              <a:r>
                <a:rPr lang="en-US" sz="18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Our Partners</a:t>
              </a:r>
            </a:p>
            <a:p>
              <a:pPr marL="285750" marR="0" indent="-285750">
                <a:buClr>
                  <a:srgbClr val="C00000"/>
                </a:buClr>
                <a:buFont typeface="Wingdings" panose="05000000000000000000" pitchFamily="2" charset="2"/>
                <a:buChar char="ü"/>
              </a:pPr>
              <a:r>
                <a:rPr lang="en-US" sz="18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History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96E0879-94F0-4A77-4669-7C9DDF11DAB9}"/>
                </a:ext>
              </a:extLst>
            </p:cNvPr>
            <p:cNvSpPr txBox="1"/>
            <p:nvPr/>
          </p:nvSpPr>
          <p:spPr>
            <a:xfrm>
              <a:off x="9608602" y="737288"/>
              <a:ext cx="2367280" cy="11943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5000"/>
                </a:lnSpc>
              </a:pPr>
              <a:r>
                <a:rPr lang="en-US" sz="2800" dirty="0">
                  <a:solidFill>
                    <a:srgbClr val="0070C0"/>
                  </a:solidFill>
                </a:rPr>
                <a:t>Rotary </a:t>
              </a:r>
              <a:br>
                <a:rPr lang="en-US" sz="2800" dirty="0">
                  <a:solidFill>
                    <a:srgbClr val="0070C0"/>
                  </a:solidFill>
                </a:rPr>
              </a:br>
              <a:r>
                <a:rPr lang="en-US" sz="2800" dirty="0">
                  <a:solidFill>
                    <a:srgbClr val="0070C0"/>
                  </a:solidFill>
                </a:rPr>
                <a:t>Learning </a:t>
              </a:r>
              <a:br>
                <a:rPr lang="en-US" sz="2800" dirty="0">
                  <a:solidFill>
                    <a:srgbClr val="0070C0"/>
                  </a:solidFill>
                </a:rPr>
              </a:br>
              <a:r>
                <a:rPr lang="en-US" sz="2800" dirty="0">
                  <a:solidFill>
                    <a:srgbClr val="0070C0"/>
                  </a:solidFill>
                </a:rPr>
                <a:t>Center</a:t>
              </a:r>
              <a:endParaRPr lang="en-US" sz="28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B383A41-4781-30E2-10B0-1B9B0043BA93}"/>
                </a:ext>
              </a:extLst>
            </p:cNvPr>
            <p:cNvSpPr txBox="1"/>
            <p:nvPr/>
          </p:nvSpPr>
          <p:spPr>
            <a:xfrm>
              <a:off x="7180634" y="2796003"/>
              <a:ext cx="40741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indent="-285750">
                <a:buClr>
                  <a:srgbClr val="C00000"/>
                </a:buClr>
                <a:buFont typeface="Wingdings" panose="05000000000000000000" pitchFamily="2" charset="2"/>
                <a:buChar char="ü"/>
              </a:pPr>
              <a:r>
                <a:rPr lang="en-US" sz="1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Assessment and Adapt</a:t>
              </a:r>
            </a:p>
            <a:p>
              <a:pPr marL="285750" marR="0" indent="-285750">
                <a:buClr>
                  <a:srgbClr val="C00000"/>
                </a:buClr>
                <a:buFont typeface="Wingdings" panose="05000000000000000000" pitchFamily="2" charset="2"/>
                <a:buChar char="ü"/>
              </a:pPr>
              <a:r>
                <a:rPr lang="en-US" sz="1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Engage Members</a:t>
              </a:r>
            </a:p>
            <a:p>
              <a:pPr marL="285750" marR="0" indent="-285750">
                <a:buClr>
                  <a:srgbClr val="C00000"/>
                </a:buClr>
                <a:buFont typeface="Wingdings" panose="05000000000000000000" pitchFamily="2" charset="2"/>
                <a:buChar char="ü"/>
              </a:pPr>
              <a:r>
                <a:rPr lang="en-US" sz="1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Prospective Members</a:t>
              </a:r>
            </a:p>
            <a:p>
              <a:pPr marL="285750" marR="0" indent="-285750">
                <a:buClr>
                  <a:srgbClr val="C00000"/>
                </a:buClr>
                <a:buFont typeface="Wingdings" panose="05000000000000000000" pitchFamily="2" charset="2"/>
                <a:buChar char="ü"/>
              </a:pPr>
              <a:r>
                <a:rPr lang="en-US" sz="1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NEW Members Welcome</a:t>
              </a:r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21DCECF-DD5B-FC6C-2A1A-5BA07E73194C}"/>
                </a:ext>
              </a:extLst>
            </p:cNvPr>
            <p:cNvSpPr txBox="1"/>
            <p:nvPr/>
          </p:nvSpPr>
          <p:spPr>
            <a:xfrm>
              <a:off x="9528496" y="1837844"/>
              <a:ext cx="25274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indent="-285750">
                <a:buClr>
                  <a:srgbClr val="C00000"/>
                </a:buClr>
                <a:buFont typeface="Wingdings" panose="05000000000000000000" pitchFamily="2" charset="2"/>
                <a:buChar char="ü"/>
              </a:pPr>
              <a:r>
                <a:rPr lang="en-US" sz="1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Inclusive Club Culture</a:t>
              </a:r>
            </a:p>
            <a:p>
              <a:pPr marL="285750" marR="0" indent="-285750">
                <a:buClr>
                  <a:srgbClr val="C00000"/>
                </a:buClr>
                <a:buFont typeface="Wingdings" panose="05000000000000000000" pitchFamily="2" charset="2"/>
                <a:buChar char="ü"/>
              </a:pPr>
              <a:r>
                <a:rPr lang="en-US" sz="1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Strengthen Clubs</a:t>
              </a:r>
            </a:p>
            <a:p>
              <a:pPr marL="285750" marR="0" indent="-285750">
                <a:buClr>
                  <a:srgbClr val="C00000"/>
                </a:buClr>
                <a:buFont typeface="Wingdings" panose="05000000000000000000" pitchFamily="2" charset="2"/>
                <a:buChar char="ü"/>
              </a:pPr>
              <a:r>
                <a:rPr lang="en-US" sz="1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Start a NEW Club</a:t>
              </a:r>
            </a:p>
          </p:txBody>
        </p:sp>
      </p:grpSp>
      <p:pic>
        <p:nvPicPr>
          <p:cNvPr id="14" name="Picture 13" descr="A group of people in different colors&#10;&#10;AI-generated content may be incorrect.">
            <a:extLst>
              <a:ext uri="{FF2B5EF4-FFF2-40B4-BE49-F238E27FC236}">
                <a16:creationId xmlns:a16="http://schemas.microsoft.com/office/drawing/2014/main" id="{105139CB-B2CF-85AC-64AA-2188B2CBFE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308" y="4779279"/>
            <a:ext cx="4696241" cy="1981604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0785AD3-9345-40BA-94F5-B518CDBF8452}"/>
              </a:ext>
            </a:extLst>
          </p:cNvPr>
          <p:cNvCxnSpPr>
            <a:cxnSpLocks/>
          </p:cNvCxnSpPr>
          <p:nvPr/>
        </p:nvCxnSpPr>
        <p:spPr>
          <a:xfrm>
            <a:off x="6569764" y="3167083"/>
            <a:ext cx="0" cy="3722157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09341A5F-43A3-EC69-A727-C417763FE937}"/>
              </a:ext>
            </a:extLst>
          </p:cNvPr>
          <p:cNvSpPr/>
          <p:nvPr/>
        </p:nvSpPr>
        <p:spPr>
          <a:xfrm>
            <a:off x="-10802" y="5872603"/>
            <a:ext cx="2039728" cy="954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AE170E-E3C5-8CA1-E4EE-CAE26F046294}"/>
              </a:ext>
            </a:extLst>
          </p:cNvPr>
          <p:cNvCxnSpPr>
            <a:cxnSpLocks/>
          </p:cNvCxnSpPr>
          <p:nvPr/>
        </p:nvCxnSpPr>
        <p:spPr>
          <a:xfrm flipH="1">
            <a:off x="-101600" y="-69574"/>
            <a:ext cx="12426122" cy="6958814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EEDB565-B83B-6882-3FD5-66EBF42F289C}"/>
              </a:ext>
            </a:extLst>
          </p:cNvPr>
          <p:cNvGrpSpPr/>
          <p:nvPr/>
        </p:nvGrpSpPr>
        <p:grpSpPr>
          <a:xfrm>
            <a:off x="1614795" y="3898053"/>
            <a:ext cx="5026066" cy="2890065"/>
            <a:chOff x="1614795" y="3898053"/>
            <a:chExt cx="5026066" cy="2890065"/>
          </a:xfrm>
        </p:grpSpPr>
        <p:pic>
          <p:nvPicPr>
            <p:cNvPr id="24" name="Picture 23" descr="A logo with blue text&#10;&#10;AI-generated content may be incorrect.">
              <a:extLst>
                <a:ext uri="{FF2B5EF4-FFF2-40B4-BE49-F238E27FC236}">
                  <a16:creationId xmlns:a16="http://schemas.microsoft.com/office/drawing/2014/main" id="{E866BF88-76AE-612D-5EAC-2C434DD36D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4575" y="5301410"/>
              <a:ext cx="2951410" cy="1161024"/>
            </a:xfrm>
            <a:prstGeom prst="rect">
              <a:avLst/>
            </a:prstGeom>
          </p:spPr>
        </p:pic>
        <p:pic>
          <p:nvPicPr>
            <p:cNvPr id="26" name="Picture 25" descr="A group of colorful building blocks&#10;&#10;AI-generated content may be incorrect.">
              <a:extLst>
                <a:ext uri="{FF2B5EF4-FFF2-40B4-BE49-F238E27FC236}">
                  <a16:creationId xmlns:a16="http://schemas.microsoft.com/office/drawing/2014/main" id="{16060026-95BC-0D2F-6C34-15F8DA882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2727" y="3898053"/>
              <a:ext cx="2308134" cy="1800946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58DC401-3B2A-0855-00AB-18C66313E7FE}"/>
                </a:ext>
              </a:extLst>
            </p:cNvPr>
            <p:cNvSpPr txBox="1"/>
            <p:nvPr/>
          </p:nvSpPr>
          <p:spPr>
            <a:xfrm>
              <a:off x="1614795" y="6418786"/>
              <a:ext cx="4954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hlinkClick r:id="rId7"/>
                </a:rPr>
                <a:t>https://RotaryLeadershipInstitute.org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309040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B427B29-BB15-4DD9-B677-3504617BE62F}"/>
              </a:ext>
            </a:extLst>
          </p:cNvPr>
          <p:cNvSpPr txBox="1"/>
          <p:nvPr/>
        </p:nvSpPr>
        <p:spPr>
          <a:xfrm>
            <a:off x="3802504" y="905902"/>
            <a:ext cx="5715000" cy="158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000" dirty="0">
                <a:solidFill>
                  <a:srgbClr val="01B4E7"/>
                </a:solidFill>
              </a:rPr>
              <a:t>Questions …?</a:t>
            </a:r>
            <a:br>
              <a:rPr lang="en-US" sz="4000" dirty="0">
                <a:solidFill>
                  <a:srgbClr val="01B4E7"/>
                </a:solidFill>
              </a:rPr>
            </a:br>
            <a:r>
              <a:rPr lang="en-US" sz="4000" dirty="0">
                <a:solidFill>
                  <a:srgbClr val="01B4E7"/>
                </a:solidFill>
              </a:rPr>
              <a:t>        Comments …?</a:t>
            </a:r>
            <a:br>
              <a:rPr lang="en-US" sz="4000" dirty="0">
                <a:solidFill>
                  <a:srgbClr val="01B4E7"/>
                </a:solidFill>
              </a:rPr>
            </a:br>
            <a:r>
              <a:rPr lang="en-US" sz="4000" dirty="0">
                <a:solidFill>
                  <a:srgbClr val="01B4E7"/>
                </a:solidFill>
              </a:rPr>
              <a:t>                 Thoughts…?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F73D7C-ED5C-4270-BDF9-25F89B5E045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000"/>
            <a:ext cx="11734800" cy="762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 ????????</a:t>
            </a:r>
          </a:p>
        </p:txBody>
      </p:sp>
      <p:pic>
        <p:nvPicPr>
          <p:cNvPr id="3" name="Picture 2" descr="A person in a suit and tie&#10;&#10;AI-generated content may be incorrect.">
            <a:extLst>
              <a:ext uri="{FF2B5EF4-FFF2-40B4-BE49-F238E27FC236}">
                <a16:creationId xmlns:a16="http://schemas.microsoft.com/office/drawing/2014/main" id="{61882375-D5C2-248D-94F3-38D99C928B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83" y="836680"/>
            <a:ext cx="1830464" cy="25146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E23187-E993-9122-FCB6-2877C45902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3825" y="6356350"/>
            <a:ext cx="590550" cy="365125"/>
          </a:xfrm>
        </p:spPr>
        <p:txBody>
          <a:bodyPr/>
          <a:lstStyle/>
          <a:p>
            <a:fld id="{5AF06260-B9D4-4115-94D9-3E9F7689D37E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FF4D86-14A0-22F3-8BCA-974EF171E8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1495" y="2625776"/>
            <a:ext cx="6995711" cy="3917598"/>
          </a:xfrm>
          <a:prstGeom prst="rect">
            <a:avLst/>
          </a:prstGeom>
          <a:ln w="38100">
            <a:solidFill>
              <a:srgbClr val="60A5DE"/>
            </a:solidFill>
          </a:ln>
          <a:effectLst>
            <a:outerShdw blurRad="177800" dist="38100" dir="2700000" sx="101000" sy="101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565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8CC2D-72D6-9AD0-74E3-9CAE053D6F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24F08-3040-6BE3-123E-ECA19E1D64C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000"/>
            <a:ext cx="11734800" cy="762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 !!!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BB66BD-C285-AFD9-33EC-64F3A542185E}"/>
              </a:ext>
            </a:extLst>
          </p:cNvPr>
          <p:cNvSpPr txBox="1"/>
          <p:nvPr/>
        </p:nvSpPr>
        <p:spPr>
          <a:xfrm>
            <a:off x="3024918" y="1291527"/>
            <a:ext cx="723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1B4E7"/>
                </a:solidFill>
              </a:rPr>
              <a:t>Thanks for Listening !!!</a:t>
            </a:r>
          </a:p>
        </p:txBody>
      </p:sp>
      <p:pic>
        <p:nvPicPr>
          <p:cNvPr id="4" name="Picture 3" descr="A person in a suit and tie&#10;&#10;AI-generated content may be incorrect.">
            <a:extLst>
              <a:ext uri="{FF2B5EF4-FFF2-40B4-BE49-F238E27FC236}">
                <a16:creationId xmlns:a16="http://schemas.microsoft.com/office/drawing/2014/main" id="{05B06F8F-AC79-65C2-480D-CD0BB515FF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83" y="836680"/>
            <a:ext cx="1830464" cy="25146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698177-CDAC-E6E2-89D3-286D3DF8E5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3825" y="6356350"/>
            <a:ext cx="590550" cy="365125"/>
          </a:xfrm>
        </p:spPr>
        <p:txBody>
          <a:bodyPr/>
          <a:lstStyle/>
          <a:p>
            <a:fld id="{5AF06260-B9D4-4115-94D9-3E9F7689D37E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ED5FF50-4AB6-456F-30B6-D7B8EF307E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4538" y="2453905"/>
            <a:ext cx="7620660" cy="4267570"/>
          </a:xfrm>
          <a:prstGeom prst="rect">
            <a:avLst/>
          </a:prstGeom>
          <a:ln w="38100">
            <a:solidFill>
              <a:srgbClr val="60A5DE"/>
            </a:solidFill>
          </a:ln>
          <a:effectLst>
            <a:outerShdw blurRad="177800" dist="38100" dir="2700000" sx="101000" sy="101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242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DC3E9-00D0-B37B-D875-96FFDCBCE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“Assessment”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DE3E0F-B0EA-1C67-AAE5-A2EB973A42EC}"/>
              </a:ext>
            </a:extLst>
          </p:cNvPr>
          <p:cNvSpPr txBox="1"/>
          <p:nvPr/>
        </p:nvSpPr>
        <p:spPr>
          <a:xfrm>
            <a:off x="2110604" y="1119213"/>
            <a:ext cx="7461504" cy="698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800" dirty="0">
                <a:solidFill>
                  <a:srgbClr val="0070C0"/>
                </a:solidFill>
              </a:rPr>
              <a:t>Areas of Emphasis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0FAE19-1A63-BB53-1AC4-3B468862BEAC}"/>
              </a:ext>
            </a:extLst>
          </p:cNvPr>
          <p:cNvSpPr txBox="1"/>
          <p:nvPr/>
        </p:nvSpPr>
        <p:spPr>
          <a:xfrm>
            <a:off x="1361955" y="1817226"/>
            <a:ext cx="895880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70C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Strategic Planning: </a:t>
            </a:r>
            <a:br>
              <a:rPr lang="en-US" sz="30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30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Ensuring that the organization's goals and strategies are aligned with the Club’s Vision and Mission</a:t>
            </a:r>
            <a:br>
              <a:rPr lang="en-US" sz="30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16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r>
              <a:rPr lang="en-US" sz="1600" dirty="0">
                <a:solidFill>
                  <a:schemeClr val="bg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000" dirty="0">
                <a:solidFill>
                  <a:srgbClr val="0070C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Leadership and Management: </a:t>
            </a:r>
          </a:p>
          <a:p>
            <a:r>
              <a:rPr lang="en-US" sz="30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Evaluate the effectiveness of your Club’s leadership and management practices.</a:t>
            </a:r>
            <a:br>
              <a:rPr lang="en-US" sz="30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16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000" dirty="0">
                <a:solidFill>
                  <a:srgbClr val="0070C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Membership: </a:t>
            </a:r>
            <a:r>
              <a:rPr lang="en-US" sz="30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Assessing your membership’s skills, engagement, involvement and satisfaction.</a:t>
            </a:r>
            <a:endParaRPr lang="en-US" sz="3000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A red and white triangle sign with a exclamation mark&#10;&#10;AI-generated content may be incorrect.">
            <a:extLst>
              <a:ext uri="{FF2B5EF4-FFF2-40B4-BE49-F238E27FC236}">
                <a16:creationId xmlns:a16="http://schemas.microsoft.com/office/drawing/2014/main" id="{CBE0847C-BB4C-ECA2-8C33-3892835E04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917" y="2365513"/>
            <a:ext cx="1958290" cy="231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9353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BB9B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BB9B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BB9B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1132F5-A84F-055C-B066-CE6407807A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BBBF5-8FF6-8F53-0970-5914EA121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“Assessment”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B7317D-4C87-E8DC-F732-17E7E01496E5}"/>
              </a:ext>
            </a:extLst>
          </p:cNvPr>
          <p:cNvSpPr txBox="1"/>
          <p:nvPr/>
        </p:nvSpPr>
        <p:spPr>
          <a:xfrm>
            <a:off x="2331151" y="1119213"/>
            <a:ext cx="7461504" cy="698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800" dirty="0">
                <a:solidFill>
                  <a:srgbClr val="0070C0"/>
                </a:solidFill>
              </a:rPr>
              <a:t>Areas of Emphasis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1A09F5-E30B-6EE5-FAC7-0FC0A04567E7}"/>
              </a:ext>
            </a:extLst>
          </p:cNvPr>
          <p:cNvSpPr txBox="1"/>
          <p:nvPr/>
        </p:nvSpPr>
        <p:spPr>
          <a:xfrm>
            <a:off x="1361955" y="1817225"/>
            <a:ext cx="8958805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70C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Operations and Processes: </a:t>
            </a:r>
            <a:br>
              <a:rPr lang="en-US" sz="30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30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Reviewing the efficiency and effectiveness of how your Club operates and work together.</a:t>
            </a:r>
          </a:p>
          <a:p>
            <a:r>
              <a:rPr lang="en-US" sz="16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000" dirty="0">
                <a:solidFill>
                  <a:srgbClr val="0070C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Culture and Climate: </a:t>
            </a:r>
            <a:r>
              <a:rPr lang="en-US" sz="30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Understanding the Club’s culture, member morale, and Club meeting </a:t>
            </a:r>
            <a:br>
              <a:rPr lang="en-US" sz="30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30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location’s environment. </a:t>
            </a:r>
          </a:p>
          <a:p>
            <a:r>
              <a:rPr lang="en-US" sz="16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000" dirty="0">
                <a:solidFill>
                  <a:srgbClr val="0070C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Financial Health: </a:t>
            </a:r>
            <a:r>
              <a:rPr lang="en-US" sz="30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Analyze the finances of your Club including dues, fundraising efforts, expenses, monetary donations, endowments, etc.</a:t>
            </a:r>
            <a:endParaRPr lang="en-US" sz="3000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red and white triangle sign with a exclamation mark&#10;&#10;AI-generated content may be incorrect.">
            <a:extLst>
              <a:ext uri="{FF2B5EF4-FFF2-40B4-BE49-F238E27FC236}">
                <a16:creationId xmlns:a16="http://schemas.microsoft.com/office/drawing/2014/main" id="{6872EEE3-22D5-C881-CF99-B29BAD6631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917" y="2365513"/>
            <a:ext cx="1958290" cy="231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0535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BB9B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BB9B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29F967-F228-7274-DB93-2AEBC1BF07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76D66-B307-C3E4-7871-3935B4B77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“Assessment”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E08D7E-6AA1-E8A8-E81E-42ECB7B67693}"/>
              </a:ext>
            </a:extLst>
          </p:cNvPr>
          <p:cNvSpPr txBox="1"/>
          <p:nvPr/>
        </p:nvSpPr>
        <p:spPr>
          <a:xfrm>
            <a:off x="2110604" y="1119213"/>
            <a:ext cx="7461504" cy="698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800" dirty="0">
                <a:solidFill>
                  <a:srgbClr val="0070C0"/>
                </a:solidFill>
              </a:rPr>
              <a:t>Areas of Emphasis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5713CC-D4D7-4922-D206-FEE022A36406}"/>
              </a:ext>
            </a:extLst>
          </p:cNvPr>
          <p:cNvSpPr txBox="1"/>
          <p:nvPr/>
        </p:nvSpPr>
        <p:spPr>
          <a:xfrm>
            <a:off x="1361955" y="1817226"/>
            <a:ext cx="92404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70C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Technology Systems: </a:t>
            </a:r>
            <a:br>
              <a:rPr lang="en-US" sz="3000" dirty="0">
                <a:solidFill>
                  <a:srgbClr val="0070C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30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Evaluate the use of technology to efficiently administer your Club, e.g., DACdb, Club Runner, website, etc.</a:t>
            </a:r>
            <a:endParaRPr lang="en-US" sz="1600" dirty="0">
              <a:solidFill>
                <a:schemeClr val="bg1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000" dirty="0">
                <a:solidFill>
                  <a:srgbClr val="0070C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Communications &amp; Marketing:</a:t>
            </a:r>
          </a:p>
          <a:p>
            <a:r>
              <a:rPr lang="en-US" sz="30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Review how your Club communicates with members, District, Rotary Int’l, local community organizations and area leaders. How well you are utilizing both traditional newspapers and social media systems?</a:t>
            </a:r>
          </a:p>
          <a:p>
            <a:r>
              <a:rPr lang="en-US" sz="14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r>
              <a:rPr lang="en-US" sz="12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400" dirty="0">
              <a:solidFill>
                <a:schemeClr val="bg1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red and white triangle sign with a exclamation mark&#10;&#10;AI-generated content may be incorrect.">
            <a:extLst>
              <a:ext uri="{FF2B5EF4-FFF2-40B4-BE49-F238E27FC236}">
                <a16:creationId xmlns:a16="http://schemas.microsoft.com/office/drawing/2014/main" id="{CF79A0BA-5038-4F9D-374A-A0CE9F3F86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917" y="2365513"/>
            <a:ext cx="1958290" cy="231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3545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BB9B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7F23B-B565-22EF-B395-6A250A494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“Assessment”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3CEEA1-40B1-842E-112B-F95BEC5FE489}"/>
              </a:ext>
            </a:extLst>
          </p:cNvPr>
          <p:cNvSpPr txBox="1"/>
          <p:nvPr/>
        </p:nvSpPr>
        <p:spPr>
          <a:xfrm>
            <a:off x="1361955" y="1817225"/>
            <a:ext cx="924045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70C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Growth:</a:t>
            </a:r>
            <a:br>
              <a:rPr lang="en-US" sz="3000" dirty="0">
                <a:solidFill>
                  <a:srgbClr val="0070C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30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Ascertain if your Club is surviving or thriving. Who is responsible for Club Growth</a:t>
            </a:r>
            <a:r>
              <a:rPr lang="en-US" sz="3000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(Answer: EVERYONE). </a:t>
            </a:r>
            <a:r>
              <a:rPr lang="en-US" sz="30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Assess Club members commitment to GROWTH for both longevity, Community Impact and involvement.</a:t>
            </a:r>
          </a:p>
          <a:p>
            <a:r>
              <a:rPr lang="en-US" sz="1400" dirty="0">
                <a:solidFill>
                  <a:schemeClr val="bg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000" dirty="0">
                <a:solidFill>
                  <a:srgbClr val="0070C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Personal Development:</a:t>
            </a:r>
          </a:p>
          <a:p>
            <a:r>
              <a:rPr lang="en-US" sz="3000" dirty="0">
                <a:latin typeface="Aptos" panose="020B0004020202020204" pitchFamily="34" charset="0"/>
                <a:cs typeface="Times New Roman" panose="02020603050405020304" pitchFamily="18" charset="0"/>
              </a:rPr>
              <a:t>Address how active your Rotary education is delivered to members and the existence of vocational education</a:t>
            </a:r>
          </a:p>
          <a:p>
            <a:r>
              <a:rPr lang="en-US" sz="3000" dirty="0">
                <a:latin typeface="Aptos" panose="020B0004020202020204" pitchFamily="34" charset="0"/>
                <a:cs typeface="Times New Roman" panose="02020603050405020304" pitchFamily="18" charset="0"/>
              </a:rPr>
              <a:t>&amp; leadership training is offered and welcomed.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EFD72F-AF0B-7ACC-2358-B4E20D0C0E05}"/>
              </a:ext>
            </a:extLst>
          </p:cNvPr>
          <p:cNvSpPr txBox="1"/>
          <p:nvPr/>
        </p:nvSpPr>
        <p:spPr>
          <a:xfrm>
            <a:off x="2110604" y="1119213"/>
            <a:ext cx="7461504" cy="698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800" dirty="0">
                <a:solidFill>
                  <a:srgbClr val="0070C0"/>
                </a:solidFill>
              </a:rPr>
              <a:t>Areas of Emphasis</a:t>
            </a:r>
          </a:p>
        </p:txBody>
      </p:sp>
      <p:pic>
        <p:nvPicPr>
          <p:cNvPr id="3" name="Picture 2" descr="A red and white triangle sign with a exclamation mark&#10;&#10;AI-generated content may be incorrect.">
            <a:extLst>
              <a:ext uri="{FF2B5EF4-FFF2-40B4-BE49-F238E27FC236}">
                <a16:creationId xmlns:a16="http://schemas.microsoft.com/office/drawing/2014/main" id="{5B5B4956-7BB8-05A3-528F-BC014F86C7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917" y="2365513"/>
            <a:ext cx="1958290" cy="231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3094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BB9B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6D52C4-66C0-32C0-AFD3-D1D7D09EDA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ABF43-7A40-1FE9-E225-CDA5DA1A1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The Rotary Railroad…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935C05-E698-0D8D-1F88-8F794424F584}"/>
              </a:ext>
            </a:extLst>
          </p:cNvPr>
          <p:cNvSpPr txBox="1"/>
          <p:nvPr/>
        </p:nvSpPr>
        <p:spPr>
          <a:xfrm>
            <a:off x="2286774" y="1079330"/>
            <a:ext cx="7461504" cy="698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800" dirty="0">
                <a:solidFill>
                  <a:srgbClr val="C00000"/>
                </a:solidFill>
              </a:rPr>
              <a:t>It’s Not Easy…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ED781CD-626B-42B7-F784-039CA24E9081}"/>
              </a:ext>
            </a:extLst>
          </p:cNvPr>
          <p:cNvGrpSpPr/>
          <p:nvPr/>
        </p:nvGrpSpPr>
        <p:grpSpPr>
          <a:xfrm>
            <a:off x="7520008" y="1769921"/>
            <a:ext cx="4384148" cy="4052045"/>
            <a:chOff x="7520008" y="1769921"/>
            <a:chExt cx="4384148" cy="4052045"/>
          </a:xfrm>
        </p:grpSpPr>
        <p:pic>
          <p:nvPicPr>
            <p:cNvPr id="9" name="Picture 8" descr="A steam train with smoke coming out of it&#10;&#10;AI-generated content may be incorrect.">
              <a:extLst>
                <a:ext uri="{FF2B5EF4-FFF2-40B4-BE49-F238E27FC236}">
                  <a16:creationId xmlns:a16="http://schemas.microsoft.com/office/drawing/2014/main" id="{EEF1D060-B939-CBD1-9F46-94936D926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0008" y="2288343"/>
              <a:ext cx="4384148" cy="3533623"/>
            </a:xfrm>
            <a:prstGeom prst="rect">
              <a:avLst/>
            </a:prstGeom>
            <a:effectLst>
              <a:outerShdw blurRad="241300" dist="38100" dir="2700000" sx="102000" sy="102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D8BF4EF-26E1-E5A2-7EFC-8CF813D9B5E7}"/>
                </a:ext>
              </a:extLst>
            </p:cNvPr>
            <p:cNvSpPr txBox="1"/>
            <p:nvPr/>
          </p:nvSpPr>
          <p:spPr>
            <a:xfrm>
              <a:off x="7606073" y="1769921"/>
              <a:ext cx="42250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>
                  <a:solidFill>
                    <a:srgbClr val="C00000"/>
                  </a:solidFill>
                </a:rPr>
                <a:t>Leading the Rotary Railroad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8964200-5DB2-9074-FCD1-4AE2BA82A879}"/>
              </a:ext>
            </a:extLst>
          </p:cNvPr>
          <p:cNvSpPr txBox="1"/>
          <p:nvPr/>
        </p:nvSpPr>
        <p:spPr>
          <a:xfrm>
            <a:off x="4486062" y="2242675"/>
            <a:ext cx="31492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5E4693"/>
                </a:solidFill>
              </a:rPr>
              <a:t>Time</a:t>
            </a:r>
          </a:p>
          <a:p>
            <a:pPr algn="ctr"/>
            <a:r>
              <a:rPr lang="en-US" sz="3200" b="1" i="1" dirty="0">
                <a:solidFill>
                  <a:srgbClr val="5E4693"/>
                </a:solidFill>
              </a:rPr>
              <a:t>Commitment </a:t>
            </a:r>
          </a:p>
          <a:p>
            <a:pPr algn="ctr"/>
            <a:r>
              <a:rPr lang="en-US" sz="3200" b="1" i="1" dirty="0">
                <a:solidFill>
                  <a:srgbClr val="5E4693"/>
                </a:solidFill>
              </a:rPr>
              <a:t>Patience</a:t>
            </a:r>
          </a:p>
          <a:p>
            <a:pPr algn="ctr"/>
            <a:r>
              <a:rPr lang="en-US" sz="3200" b="1" i="1" dirty="0">
                <a:solidFill>
                  <a:srgbClr val="5E4693"/>
                </a:solidFill>
              </a:rPr>
              <a:t>Energy</a:t>
            </a:r>
          </a:p>
          <a:p>
            <a:pPr algn="ctr"/>
            <a:r>
              <a:rPr lang="en-US" sz="3200" b="1" i="1" dirty="0">
                <a:solidFill>
                  <a:srgbClr val="5E4693"/>
                </a:solidFill>
              </a:rPr>
              <a:t>Knowledge</a:t>
            </a:r>
          </a:p>
          <a:p>
            <a:pPr algn="ctr"/>
            <a:r>
              <a:rPr lang="en-US" sz="3200" b="1" i="1" dirty="0">
                <a:solidFill>
                  <a:srgbClr val="5E4693"/>
                </a:solidFill>
              </a:rPr>
              <a:t>Fortitude</a:t>
            </a:r>
          </a:p>
          <a:p>
            <a:pPr algn="ctr"/>
            <a:r>
              <a:rPr lang="en-US" sz="2800" i="1" dirty="0">
                <a:solidFill>
                  <a:srgbClr val="BD0012"/>
                </a:solidFill>
              </a:rPr>
              <a:t>(and a LOT more !)</a:t>
            </a:r>
          </a:p>
          <a:p>
            <a:pPr algn="ctr"/>
            <a:endParaRPr lang="en-US" sz="3200" b="1" dirty="0">
              <a:solidFill>
                <a:srgbClr val="5E4693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D30E66F-CA45-14E9-FAE9-3C8963754879}"/>
              </a:ext>
            </a:extLst>
          </p:cNvPr>
          <p:cNvGrpSpPr/>
          <p:nvPr/>
        </p:nvGrpSpPr>
        <p:grpSpPr>
          <a:xfrm>
            <a:off x="219737" y="1769921"/>
            <a:ext cx="4363838" cy="4052045"/>
            <a:chOff x="219737" y="1769921"/>
            <a:chExt cx="4363838" cy="4052045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833AA97E-9F26-E880-16FF-D4E73B3A35BC}"/>
                </a:ext>
              </a:extLst>
            </p:cNvPr>
            <p:cNvSpPr/>
            <p:nvPr/>
          </p:nvSpPr>
          <p:spPr>
            <a:xfrm>
              <a:off x="219737" y="2288343"/>
              <a:ext cx="4363838" cy="3533623"/>
            </a:xfrm>
            <a:prstGeom prst="roundRect">
              <a:avLst>
                <a:gd name="adj" fmla="val 12516"/>
              </a:avLst>
            </a:prstGeom>
            <a:solidFill>
              <a:schemeClr val="bg1"/>
            </a:solidFill>
            <a:ln w="50800">
              <a:solidFill>
                <a:srgbClr val="60A5DE"/>
              </a:solidFill>
            </a:ln>
            <a:effectLst>
              <a:outerShdw blurRad="1143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8666D65-3CA1-A248-86C8-BC79443880E4}"/>
                </a:ext>
              </a:extLst>
            </p:cNvPr>
            <p:cNvSpPr txBox="1"/>
            <p:nvPr/>
          </p:nvSpPr>
          <p:spPr>
            <a:xfrm>
              <a:off x="353155" y="2467064"/>
              <a:ext cx="3997954" cy="31700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189" indent="-457189">
                <a:buFont typeface="+mj-lt"/>
                <a:buAutoNum type="arabicParenR"/>
              </a:pPr>
              <a:r>
                <a:rPr lang="en-US" sz="2000" dirty="0">
                  <a:solidFill>
                    <a:srgbClr val="0070C0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Strategic Planning </a:t>
              </a:r>
            </a:p>
            <a:p>
              <a:pPr marL="457189" indent="-457189">
                <a:buFont typeface="+mj-lt"/>
                <a:buAutoNum type="arabicParenR"/>
              </a:pPr>
              <a:r>
                <a:rPr lang="en-US" sz="2000" dirty="0">
                  <a:solidFill>
                    <a:srgbClr val="0070C0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Leadership and Management </a:t>
              </a:r>
            </a:p>
            <a:p>
              <a:pPr marL="457189" indent="-457189">
                <a:buFont typeface="+mj-lt"/>
                <a:buAutoNum type="arabicParenR"/>
              </a:pPr>
              <a:r>
                <a:rPr lang="en-US" sz="2000" dirty="0">
                  <a:solidFill>
                    <a:srgbClr val="0070C0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Membership</a:t>
              </a:r>
            </a:p>
            <a:p>
              <a:pPr marL="457189" indent="-457189">
                <a:buFont typeface="+mj-lt"/>
                <a:buAutoNum type="arabicParenR"/>
              </a:pPr>
              <a:r>
                <a:rPr lang="en-US" sz="2000" dirty="0">
                  <a:solidFill>
                    <a:srgbClr val="0070C0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Operations and Processes</a:t>
              </a:r>
            </a:p>
            <a:p>
              <a:pPr marL="457189" indent="-457189">
                <a:buFont typeface="+mj-lt"/>
                <a:buAutoNum type="arabicParenR"/>
              </a:pPr>
              <a:r>
                <a:rPr lang="en-US" sz="2000" dirty="0">
                  <a:solidFill>
                    <a:srgbClr val="0070C0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Culture and Climate</a:t>
              </a:r>
            </a:p>
            <a:p>
              <a:pPr marL="457189" indent="-457189">
                <a:buFont typeface="+mj-lt"/>
                <a:buAutoNum type="arabicParenR"/>
              </a:pPr>
              <a:r>
                <a:rPr lang="en-US" sz="2000" dirty="0">
                  <a:solidFill>
                    <a:srgbClr val="0070C0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Financial Health</a:t>
              </a:r>
            </a:p>
            <a:p>
              <a:pPr marL="457189" indent="-457189">
                <a:buFont typeface="+mj-lt"/>
                <a:buAutoNum type="arabicParenR"/>
              </a:pPr>
              <a:r>
                <a:rPr lang="en-US" sz="2000" dirty="0">
                  <a:solidFill>
                    <a:srgbClr val="0070C0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Technology Systems</a:t>
              </a:r>
            </a:p>
            <a:p>
              <a:pPr marL="457189" indent="-457189">
                <a:buFont typeface="+mj-lt"/>
                <a:buAutoNum type="arabicParenR"/>
              </a:pPr>
              <a:r>
                <a:rPr lang="en-US" sz="2000" dirty="0">
                  <a:solidFill>
                    <a:srgbClr val="0070C0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Communications &amp; Marketing</a:t>
              </a:r>
            </a:p>
            <a:p>
              <a:pPr marL="457189" indent="-457189">
                <a:buFont typeface="+mj-lt"/>
                <a:buAutoNum type="arabicParenR"/>
              </a:pPr>
              <a:r>
                <a:rPr lang="en-US" sz="2000" dirty="0">
                  <a:solidFill>
                    <a:srgbClr val="0070C0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Growth</a:t>
              </a:r>
            </a:p>
            <a:p>
              <a:pPr marL="457189" indent="-457189">
                <a:buFont typeface="+mj-lt"/>
                <a:buAutoNum type="arabicParenR"/>
              </a:pPr>
              <a:r>
                <a:rPr lang="en-US" sz="2000" dirty="0">
                  <a:solidFill>
                    <a:srgbClr val="0070C0"/>
                  </a:solidFill>
                  <a:latin typeface="Aptos" panose="020B0004020202020204" pitchFamily="34" charset="0"/>
                  <a:cs typeface="Times New Roman" panose="02020603050405020304" pitchFamily="18" charset="0"/>
                </a:rPr>
                <a:t>Personal Development</a:t>
              </a:r>
              <a:endParaRPr lang="en-US" sz="20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AAB615F-A069-B3E6-5BF1-C220519390A2}"/>
                </a:ext>
              </a:extLst>
            </p:cNvPr>
            <p:cNvSpPr txBox="1"/>
            <p:nvPr/>
          </p:nvSpPr>
          <p:spPr>
            <a:xfrm>
              <a:off x="322207" y="1769921"/>
              <a:ext cx="38799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>
                  <a:solidFill>
                    <a:srgbClr val="C00000"/>
                  </a:solidFill>
                </a:rPr>
                <a:t>Top 10 Areas of Emphasis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07806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E8C373-C6BB-1A9E-3FCF-01E4DEB0ED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9FA78-5C47-02A4-7A70-49D5AD4F8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Rotary Tools…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E984FF-744F-9306-589F-E976D222CB22}"/>
              </a:ext>
            </a:extLst>
          </p:cNvPr>
          <p:cNvSpPr txBox="1"/>
          <p:nvPr/>
        </p:nvSpPr>
        <p:spPr>
          <a:xfrm>
            <a:off x="2365248" y="1026893"/>
            <a:ext cx="7461504" cy="84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6000" dirty="0">
                <a:solidFill>
                  <a:srgbClr val="C00000"/>
                </a:solidFill>
              </a:rPr>
              <a:t>Rotary Tools </a:t>
            </a:r>
          </a:p>
        </p:txBody>
      </p:sp>
      <p:pic>
        <p:nvPicPr>
          <p:cNvPr id="12" name="Picture 11" descr="A red toolbox full of tools&#10;&#10;AI-generated content may be incorrect.">
            <a:extLst>
              <a:ext uri="{FF2B5EF4-FFF2-40B4-BE49-F238E27FC236}">
                <a16:creationId xmlns:a16="http://schemas.microsoft.com/office/drawing/2014/main" id="{EC9FC2E9-8391-7EE5-949A-495C15B89C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450" y="2398765"/>
            <a:ext cx="4065049" cy="3048787"/>
          </a:xfrm>
          <a:prstGeom prst="rect">
            <a:avLst/>
          </a:prstGeom>
        </p:spPr>
      </p:pic>
      <p:pic>
        <p:nvPicPr>
          <p:cNvPr id="18" name="Picture 17" descr="A close-up of a logo&#10;&#10;AI-generated content may be incorrect.">
            <a:extLst>
              <a:ext uri="{FF2B5EF4-FFF2-40B4-BE49-F238E27FC236}">
                <a16:creationId xmlns:a16="http://schemas.microsoft.com/office/drawing/2014/main" id="{D9DF8A81-EA84-7165-F91D-131452B460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1116">
            <a:off x="8286549" y="2246052"/>
            <a:ext cx="4274961" cy="1809733"/>
          </a:xfrm>
          <a:prstGeom prst="rect">
            <a:avLst/>
          </a:prstGeom>
        </p:spPr>
      </p:pic>
      <p:pic>
        <p:nvPicPr>
          <p:cNvPr id="20" name="Picture 19" descr="A chainsaw with a chain saw&#10;&#10;AI-generated content may be incorrect.">
            <a:extLst>
              <a:ext uri="{FF2B5EF4-FFF2-40B4-BE49-F238E27FC236}">
                <a16:creationId xmlns:a16="http://schemas.microsoft.com/office/drawing/2014/main" id="{3FA9AFBB-C24E-D1BB-5D9B-93E5CEB0C4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22147">
            <a:off x="-157059" y="972426"/>
            <a:ext cx="4020681" cy="1980895"/>
          </a:xfrm>
          <a:prstGeom prst="rect">
            <a:avLst/>
          </a:prstGeom>
        </p:spPr>
      </p:pic>
      <p:pic>
        <p:nvPicPr>
          <p:cNvPr id="22" name="Picture 21" descr="A close-up of a logo&#10;&#10;AI-generated content may be incorrect.">
            <a:extLst>
              <a:ext uri="{FF2B5EF4-FFF2-40B4-BE49-F238E27FC236}">
                <a16:creationId xmlns:a16="http://schemas.microsoft.com/office/drawing/2014/main" id="{12BE1FF9-7181-3A4C-62F1-847BF29D33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7638">
            <a:off x="7921588" y="1147190"/>
            <a:ext cx="4306177" cy="979383"/>
          </a:xfrm>
          <a:prstGeom prst="rect">
            <a:avLst/>
          </a:prstGeom>
        </p:spPr>
      </p:pic>
      <p:pic>
        <p:nvPicPr>
          <p:cNvPr id="23" name="Picture 22" descr="A close up of a bat&#10;&#10;AI-generated content may be incorrect.">
            <a:extLst>
              <a:ext uri="{FF2B5EF4-FFF2-40B4-BE49-F238E27FC236}">
                <a16:creationId xmlns:a16="http://schemas.microsoft.com/office/drawing/2014/main" id="{8BFC5FFE-C4FB-51AE-367B-33E6F3DAB4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9529">
            <a:off x="291828" y="2689969"/>
            <a:ext cx="3679349" cy="120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8504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E4EB63-656D-2C7A-B618-031EED8060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74710-D120-FA24-31FE-3886FF920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Rotary Tools…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DA501F-3050-EDBE-B376-DC9BFF9DFC0A}"/>
              </a:ext>
            </a:extLst>
          </p:cNvPr>
          <p:cNvSpPr txBox="1"/>
          <p:nvPr/>
        </p:nvSpPr>
        <p:spPr>
          <a:xfrm>
            <a:off x="2365248" y="1026893"/>
            <a:ext cx="7461504" cy="84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6000" dirty="0">
                <a:solidFill>
                  <a:srgbClr val="C00000"/>
                </a:solidFill>
              </a:rPr>
              <a:t>Rotary Tools </a:t>
            </a:r>
          </a:p>
        </p:txBody>
      </p:sp>
      <p:pic>
        <p:nvPicPr>
          <p:cNvPr id="18" name="Picture 17" descr="A close-up of a logo&#10;&#10;AI-generated content may be incorrect.">
            <a:extLst>
              <a:ext uri="{FF2B5EF4-FFF2-40B4-BE49-F238E27FC236}">
                <a16:creationId xmlns:a16="http://schemas.microsoft.com/office/drawing/2014/main" id="{7720EC19-4520-A8F4-32FB-B07435E693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1116">
            <a:off x="8286549" y="2246052"/>
            <a:ext cx="4274961" cy="1809733"/>
          </a:xfrm>
          <a:prstGeom prst="rect">
            <a:avLst/>
          </a:prstGeom>
        </p:spPr>
      </p:pic>
      <p:pic>
        <p:nvPicPr>
          <p:cNvPr id="20" name="Picture 19" descr="A chainsaw with a chain saw&#10;&#10;AI-generated content may be incorrect.">
            <a:extLst>
              <a:ext uri="{FF2B5EF4-FFF2-40B4-BE49-F238E27FC236}">
                <a16:creationId xmlns:a16="http://schemas.microsoft.com/office/drawing/2014/main" id="{F65BEB24-81B7-6E21-D489-4A15D8F1A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22147">
            <a:off x="-157059" y="972426"/>
            <a:ext cx="4020681" cy="1980895"/>
          </a:xfrm>
          <a:prstGeom prst="rect">
            <a:avLst/>
          </a:prstGeom>
        </p:spPr>
      </p:pic>
      <p:pic>
        <p:nvPicPr>
          <p:cNvPr id="22" name="Picture 21" descr="A close-up of a logo&#10;&#10;AI-generated content may be incorrect.">
            <a:extLst>
              <a:ext uri="{FF2B5EF4-FFF2-40B4-BE49-F238E27FC236}">
                <a16:creationId xmlns:a16="http://schemas.microsoft.com/office/drawing/2014/main" id="{960ECED0-D371-7299-9124-D462E82BFD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7638">
            <a:off x="7921588" y="1147190"/>
            <a:ext cx="4306177" cy="979383"/>
          </a:xfrm>
          <a:prstGeom prst="rect">
            <a:avLst/>
          </a:prstGeom>
        </p:spPr>
      </p:pic>
      <p:pic>
        <p:nvPicPr>
          <p:cNvPr id="23" name="Picture 22" descr="A close up of a bat&#10;&#10;AI-generated content may be incorrect.">
            <a:extLst>
              <a:ext uri="{FF2B5EF4-FFF2-40B4-BE49-F238E27FC236}">
                <a16:creationId xmlns:a16="http://schemas.microsoft.com/office/drawing/2014/main" id="{5D54E51D-89AE-79B5-B64B-2E1DE54A7F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9529">
            <a:off x="291828" y="2689969"/>
            <a:ext cx="3679349" cy="12009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0CECD6-5256-EEA6-9EB9-37F962844A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1058" y="1876355"/>
            <a:ext cx="3417551" cy="4545135"/>
          </a:xfrm>
          <a:prstGeom prst="rect">
            <a:avLst/>
          </a:prstGeom>
          <a:ln w="38100">
            <a:solidFill>
              <a:srgbClr val="60A5DE"/>
            </a:solidFill>
          </a:ln>
        </p:spPr>
      </p:pic>
    </p:spTree>
    <p:extLst>
      <p:ext uri="{BB962C8B-B14F-4D97-AF65-F5344CB8AC3E}">
        <p14:creationId xmlns:p14="http://schemas.microsoft.com/office/powerpoint/2010/main" val="1816255822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3310</TotalTime>
  <Words>682</Words>
  <Application>Microsoft Office PowerPoint</Application>
  <PresentationFormat>Widescreen</PresentationFormat>
  <Paragraphs>133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Aptos</vt:lpstr>
      <vt:lpstr>Arial</vt:lpstr>
      <vt:lpstr>Calibri</vt:lpstr>
      <vt:lpstr>Open Sans</vt:lpstr>
      <vt:lpstr>Wingdings</vt:lpstr>
      <vt:lpstr>Office Theme</vt:lpstr>
      <vt:lpstr>Welcome…</vt:lpstr>
      <vt:lpstr>“Assessment”</vt:lpstr>
      <vt:lpstr>“Assessment”</vt:lpstr>
      <vt:lpstr>“Assessment”</vt:lpstr>
      <vt:lpstr>“Assessment”</vt:lpstr>
      <vt:lpstr>“Assessment”</vt:lpstr>
      <vt:lpstr>The Rotary Railroad…</vt:lpstr>
      <vt:lpstr>Rotary Tools…</vt:lpstr>
      <vt:lpstr>Rotary Tools…</vt:lpstr>
      <vt:lpstr>Rotary Tools…</vt:lpstr>
      <vt:lpstr>Rotary Tools…</vt:lpstr>
      <vt:lpstr>Rotary Tools…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Rotary Tools…</vt:lpstr>
      <vt:lpstr>Other Resources…</vt:lpstr>
      <vt:lpstr>Questions ????????</vt:lpstr>
      <vt:lpstr>THANKS 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Maley</dc:creator>
  <cp:lastModifiedBy>David Haradon</cp:lastModifiedBy>
  <cp:revision>124</cp:revision>
  <dcterms:created xsi:type="dcterms:W3CDTF">2023-05-30T17:59:01Z</dcterms:created>
  <dcterms:modified xsi:type="dcterms:W3CDTF">2025-02-26T14:33:35Z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587959470</vt:i4>
  </property>
  <property fmtid="{D5CDD505-2E9C-101B-9397-08002B2CF9AE}" pid="3" name="_NewReviewCycle">
    <vt:lpwstr/>
  </property>
  <property fmtid="{D5CDD505-2E9C-101B-9397-08002B2CF9AE}" pid="4" name="_EmailSubject">
    <vt:lpwstr>Rotary Club Assessment - Tools for Improvement </vt:lpwstr>
  </property>
  <property fmtid="{D5CDD505-2E9C-101B-9397-08002B2CF9AE}" pid="5" name="_AuthorEmail">
    <vt:lpwstr>daveharadon@gmail.com</vt:lpwstr>
  </property>
  <property fmtid="{D5CDD505-2E9C-101B-9397-08002B2CF9AE}" pid="6" name="_AuthorEmailDisplayName">
    <vt:lpwstr>Dave Haradon</vt:lpwstr>
  </property>
</Properties>
</file>